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2" r:id="rId4"/>
    <p:sldId id="265" r:id="rId5"/>
    <p:sldId id="258" r:id="rId6"/>
    <p:sldId id="259" r:id="rId7"/>
    <p:sldId id="261" r:id="rId8"/>
    <p:sldId id="260" r:id="rId9"/>
    <p:sldId id="264" r:id="rId10"/>
    <p:sldId id="263" r:id="rId11"/>
  </p:sldIdLst>
  <p:sldSz cx="9144000" cy="6858000" type="screen4x3"/>
  <p:notesSz cx="6858000" cy="9144000"/>
  <p:defaultTextStyle>
    <a:defPPr>
      <a:defRPr lang="mk-M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819A5-3BB6-481C-A710-AA5513C7E589}" type="datetimeFigureOut">
              <a:rPr lang="mk-MK" smtClean="0"/>
              <a:t>17.09.2015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6F69-7FDF-4406-BD71-118AF4D89967}" type="slidenum">
              <a:rPr lang="mk-MK" smtClean="0"/>
              <a:t>‹#›</a:t>
            </a:fld>
            <a:endParaRPr lang="mk-M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819A5-3BB6-481C-A710-AA5513C7E589}" type="datetimeFigureOut">
              <a:rPr lang="mk-MK" smtClean="0"/>
              <a:t>17.09.2015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6F69-7FDF-4406-BD71-118AF4D89967}" type="slidenum">
              <a:rPr lang="mk-MK" smtClean="0"/>
              <a:t>‹#›</a:t>
            </a:fld>
            <a:endParaRPr lang="mk-M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819A5-3BB6-481C-A710-AA5513C7E589}" type="datetimeFigureOut">
              <a:rPr lang="mk-MK" smtClean="0"/>
              <a:t>17.09.2015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6F69-7FDF-4406-BD71-118AF4D89967}" type="slidenum">
              <a:rPr lang="mk-MK" smtClean="0"/>
              <a:t>‹#›</a:t>
            </a:fld>
            <a:endParaRPr lang="mk-MK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819A5-3BB6-481C-A710-AA5513C7E589}" type="datetimeFigureOut">
              <a:rPr lang="mk-MK" smtClean="0"/>
              <a:t>17.09.2015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6F69-7FDF-4406-BD71-118AF4D89967}" type="slidenum">
              <a:rPr lang="mk-MK" smtClean="0"/>
              <a:t>‹#›</a:t>
            </a:fld>
            <a:endParaRPr lang="mk-MK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819A5-3BB6-481C-A710-AA5513C7E589}" type="datetimeFigureOut">
              <a:rPr lang="mk-MK" smtClean="0"/>
              <a:t>17.09.2015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6F69-7FDF-4406-BD71-118AF4D89967}" type="slidenum">
              <a:rPr lang="mk-MK" smtClean="0"/>
              <a:t>‹#›</a:t>
            </a:fld>
            <a:endParaRPr lang="mk-M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819A5-3BB6-481C-A710-AA5513C7E589}" type="datetimeFigureOut">
              <a:rPr lang="mk-MK" smtClean="0"/>
              <a:t>17.09.2015</a:t>
            </a:fld>
            <a:endParaRPr lang="mk-M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6F69-7FDF-4406-BD71-118AF4D89967}" type="slidenum">
              <a:rPr lang="mk-MK" smtClean="0"/>
              <a:t>‹#›</a:t>
            </a:fld>
            <a:endParaRPr lang="mk-MK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819A5-3BB6-481C-A710-AA5513C7E589}" type="datetimeFigureOut">
              <a:rPr lang="mk-MK" smtClean="0"/>
              <a:t>17.09.2015</a:t>
            </a:fld>
            <a:endParaRPr lang="mk-M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6F69-7FDF-4406-BD71-118AF4D89967}" type="slidenum">
              <a:rPr lang="mk-MK" smtClean="0"/>
              <a:t>‹#›</a:t>
            </a:fld>
            <a:endParaRPr lang="mk-M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819A5-3BB6-481C-A710-AA5513C7E589}" type="datetimeFigureOut">
              <a:rPr lang="mk-MK" smtClean="0"/>
              <a:t>17.09.2015</a:t>
            </a:fld>
            <a:endParaRPr lang="mk-M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6F69-7FDF-4406-BD71-118AF4D89967}" type="slidenum">
              <a:rPr lang="mk-MK" smtClean="0"/>
              <a:t>‹#›</a:t>
            </a:fld>
            <a:endParaRPr lang="mk-M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819A5-3BB6-481C-A710-AA5513C7E589}" type="datetimeFigureOut">
              <a:rPr lang="mk-MK" smtClean="0"/>
              <a:t>17.09.2015</a:t>
            </a:fld>
            <a:endParaRPr lang="mk-M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6F69-7FDF-4406-BD71-118AF4D89967}" type="slidenum">
              <a:rPr lang="mk-MK" smtClean="0"/>
              <a:t>‹#›</a:t>
            </a:fld>
            <a:endParaRPr lang="mk-M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819A5-3BB6-481C-A710-AA5513C7E589}" type="datetimeFigureOut">
              <a:rPr lang="mk-MK" smtClean="0"/>
              <a:t>17.09.2015</a:t>
            </a:fld>
            <a:endParaRPr lang="mk-M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6F69-7FDF-4406-BD71-118AF4D89967}" type="slidenum">
              <a:rPr lang="mk-MK" smtClean="0"/>
              <a:t>‹#›</a:t>
            </a:fld>
            <a:endParaRPr lang="mk-M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819A5-3BB6-481C-A710-AA5513C7E589}" type="datetimeFigureOut">
              <a:rPr lang="mk-MK" smtClean="0"/>
              <a:t>17.09.2015</a:t>
            </a:fld>
            <a:endParaRPr lang="mk-M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6F69-7FDF-4406-BD71-118AF4D89967}" type="slidenum">
              <a:rPr lang="mk-MK" smtClean="0"/>
              <a:t>‹#›</a:t>
            </a:fld>
            <a:endParaRPr lang="mk-M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2E819A5-3BB6-481C-A710-AA5513C7E589}" type="datetimeFigureOut">
              <a:rPr lang="mk-MK" smtClean="0"/>
              <a:t>17.09.2015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BDA6F69-7FDF-4406-BD71-118AF4D89967}" type="slidenum">
              <a:rPr lang="mk-MK" smtClean="0"/>
              <a:t>‹#›</a:t>
            </a:fld>
            <a:endParaRPr lang="mk-M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hyperlink" Target="http://bit.ly/1NTyxXX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908720"/>
            <a:ext cx="7772400" cy="1780108"/>
          </a:xfrm>
        </p:spPr>
        <p:txBody>
          <a:bodyPr/>
          <a:lstStyle/>
          <a:p>
            <a:r>
              <a:rPr lang="mk-MK" dirty="0" smtClean="0">
                <a:solidFill>
                  <a:schemeClr val="accent3">
                    <a:lumMod val="50000"/>
                  </a:schemeClr>
                </a:solidFill>
              </a:rPr>
              <a:t>Електричните возила во РепубликаМакедонија</a:t>
            </a:r>
            <a:endParaRPr lang="mk-MK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99992" y="5517232"/>
            <a:ext cx="5072608" cy="648072"/>
          </a:xfrm>
        </p:spPr>
        <p:txBody>
          <a:bodyPr>
            <a:normAutofit fontScale="92500" lnSpcReduction="20000"/>
          </a:bodyPr>
          <a:lstStyle/>
          <a:p>
            <a:r>
              <a:rPr lang="mk-MK" dirty="0" smtClean="0">
                <a:solidFill>
                  <a:schemeClr val="accent3">
                    <a:lumMod val="50000"/>
                  </a:schemeClr>
                </a:solidFill>
              </a:rPr>
              <a:t>М-р Оливер </a:t>
            </a:r>
            <a:r>
              <a:rPr lang="mk-MK" dirty="0" smtClean="0">
                <a:solidFill>
                  <a:schemeClr val="accent3">
                    <a:lumMod val="50000"/>
                  </a:schemeClr>
                </a:solidFill>
              </a:rPr>
              <a:t>Велковски</a:t>
            </a:r>
            <a:endParaRPr lang="en-US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mk-MK" dirty="0" smtClean="0">
                <a:solidFill>
                  <a:schemeClr val="accent3">
                    <a:lumMod val="50000"/>
                  </a:schemeClr>
                </a:solidFill>
              </a:rPr>
              <a:t>НВО Електромобилност Македонија</a:t>
            </a:r>
            <a:endParaRPr lang="mk-MK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86456"/>
            <a:ext cx="1728192" cy="546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293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3212976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mk-MK" dirty="0" smtClean="0">
                <a:solidFill>
                  <a:schemeClr val="accent3">
                    <a:lumMod val="75000"/>
                  </a:schemeClr>
                </a:solidFill>
              </a:rPr>
              <a:t>ВИ БЛАГОДАРАМ НА ВНИМАНИЕТО</a:t>
            </a:r>
            <a:endParaRPr lang="mk-MK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86456"/>
            <a:ext cx="1728192" cy="546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544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570392"/>
          </a:xfrm>
        </p:spPr>
        <p:txBody>
          <a:bodyPr>
            <a:normAutofit/>
          </a:bodyPr>
          <a:lstStyle/>
          <a:p>
            <a:r>
              <a:rPr lang="mk-MK" sz="2500" dirty="0" smtClean="0"/>
              <a:t>Реална </a:t>
            </a:r>
            <a:r>
              <a:rPr lang="mk-MK" sz="2500" dirty="0" smtClean="0"/>
              <a:t>ситуација со загадувањето во РМ</a:t>
            </a:r>
            <a:endParaRPr lang="mk-MK" sz="25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86456"/>
            <a:ext cx="1728192" cy="546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641020"/>
            <a:ext cx="6742113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55071" y="6447819"/>
            <a:ext cx="34387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k-MK" sz="1200" dirty="0" smtClean="0"/>
              <a:t>Извор</a:t>
            </a:r>
            <a:r>
              <a:rPr lang="en-US" sz="1200" dirty="0" smtClean="0"/>
              <a:t>:</a:t>
            </a:r>
            <a:r>
              <a:rPr lang="mk-MK" sz="1200" dirty="0" smtClean="0"/>
              <a:t> независен истражувачки центар </a:t>
            </a:r>
            <a:r>
              <a:rPr lang="en-US" sz="1200" dirty="0" err="1" smtClean="0"/>
              <a:t>Numbeo</a:t>
            </a:r>
            <a:endParaRPr lang="mk-MK" sz="12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013" y="3552219"/>
            <a:ext cx="47244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7135224"/>
              </p:ext>
            </p:extLst>
          </p:nvPr>
        </p:nvGraphicFramePr>
        <p:xfrm>
          <a:off x="251520" y="947124"/>
          <a:ext cx="3456385" cy="78068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4766"/>
                <a:gridCol w="937419"/>
                <a:gridCol w="858588"/>
                <a:gridCol w="1245612"/>
              </a:tblGrid>
              <a:tr h="26847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Rank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12" marR="3312" marT="33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Country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12" marR="3312" marT="33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Pollution Index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12" marR="3312" marT="33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err="1">
                          <a:effectLst/>
                        </a:rPr>
                        <a:t>Exp</a:t>
                      </a:r>
                      <a:r>
                        <a:rPr lang="en-US" sz="1200" u="none" strike="noStrike" dirty="0">
                          <a:effectLst/>
                        </a:rPr>
                        <a:t> Pollution Index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12" marR="3312" marT="3312" marB="0" anchor="ctr"/>
                </a:tc>
              </a:tr>
              <a:tr h="135442">
                <a:tc>
                  <a:txBody>
                    <a:bodyPr/>
                    <a:lstStyle/>
                    <a:p>
                      <a:pPr algn="r" fontAlgn="ctr"/>
                      <a:r>
                        <a:rPr lang="mk-MK" sz="1200" u="none" strike="noStrike">
                          <a:effectLst/>
                        </a:rPr>
                        <a:t>1</a:t>
                      </a:r>
                      <a:endParaRPr lang="mk-MK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12" marR="3312" marT="331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Macedonia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12" marR="3312" marT="331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k-MK" sz="1200" u="none" strike="noStrike">
                          <a:effectLst/>
                        </a:rPr>
                        <a:t>87.70</a:t>
                      </a:r>
                      <a:endParaRPr lang="mk-MK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12" marR="3312" marT="331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k-MK" sz="1200" u="none" strike="noStrike">
                          <a:effectLst/>
                        </a:rPr>
                        <a:t>162.03</a:t>
                      </a:r>
                      <a:endParaRPr lang="mk-MK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12" marR="3312" marT="3312" marB="0" anchor="ctr"/>
                </a:tc>
              </a:tr>
              <a:tr h="135442">
                <a:tc>
                  <a:txBody>
                    <a:bodyPr/>
                    <a:lstStyle/>
                    <a:p>
                      <a:pPr algn="r" fontAlgn="ctr"/>
                      <a:r>
                        <a:rPr lang="mk-MK" sz="1200" u="none" strike="noStrike">
                          <a:effectLst/>
                        </a:rPr>
                        <a:t>2</a:t>
                      </a:r>
                      <a:endParaRPr lang="mk-MK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12" marR="3312" marT="331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Monaco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12" marR="3312" marT="331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k-MK" sz="1200" u="none" strike="noStrike">
                          <a:effectLst/>
                        </a:rPr>
                        <a:t>85.87</a:t>
                      </a:r>
                      <a:endParaRPr lang="mk-MK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12" marR="3312" marT="331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k-MK" sz="1200" u="none" strike="noStrike">
                          <a:effectLst/>
                        </a:rPr>
                        <a:t>155.91</a:t>
                      </a:r>
                      <a:endParaRPr lang="mk-MK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12" marR="3312" marT="3312" marB="0" anchor="ctr"/>
                </a:tc>
              </a:tr>
              <a:tr h="135442">
                <a:tc>
                  <a:txBody>
                    <a:bodyPr/>
                    <a:lstStyle/>
                    <a:p>
                      <a:pPr algn="r" fontAlgn="ctr"/>
                      <a:r>
                        <a:rPr lang="mk-MK" sz="1200" u="none" strike="noStrike">
                          <a:effectLst/>
                        </a:rPr>
                        <a:t>3</a:t>
                      </a:r>
                      <a:endParaRPr lang="mk-MK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12" marR="3312" marT="331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Albania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12" marR="3312" marT="331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k-MK" sz="1200" u="none" strike="noStrike" dirty="0">
                          <a:effectLst/>
                        </a:rPr>
                        <a:t>77.71</a:t>
                      </a:r>
                      <a:endParaRPr lang="mk-M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12" marR="3312" marT="331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k-MK" sz="1200" u="none" strike="noStrike">
                          <a:effectLst/>
                        </a:rPr>
                        <a:t>137.22</a:t>
                      </a:r>
                      <a:endParaRPr lang="mk-MK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12" marR="3312" marT="3312" marB="0" anchor="ctr"/>
                </a:tc>
              </a:tr>
              <a:tr h="135442">
                <a:tc>
                  <a:txBody>
                    <a:bodyPr/>
                    <a:lstStyle/>
                    <a:p>
                      <a:pPr algn="r" fontAlgn="ctr"/>
                      <a:r>
                        <a:rPr lang="mk-MK" sz="1200" u="none" strike="noStrike">
                          <a:effectLst/>
                        </a:rPr>
                        <a:t>4</a:t>
                      </a:r>
                      <a:endParaRPr lang="mk-MK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12" marR="3312" marT="331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Russia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12" marR="3312" marT="331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k-MK" sz="1200" u="none" strike="noStrike">
                          <a:effectLst/>
                        </a:rPr>
                        <a:t>70.37</a:t>
                      </a:r>
                      <a:endParaRPr lang="mk-MK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12" marR="3312" marT="331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k-MK" sz="1200" u="none" strike="noStrike">
                          <a:effectLst/>
                        </a:rPr>
                        <a:t>123.41</a:t>
                      </a:r>
                      <a:endParaRPr lang="mk-MK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12" marR="3312" marT="3312" marB="0" anchor="ctr"/>
                </a:tc>
              </a:tr>
              <a:tr h="135442">
                <a:tc>
                  <a:txBody>
                    <a:bodyPr/>
                    <a:lstStyle/>
                    <a:p>
                      <a:pPr algn="r" fontAlgn="ctr"/>
                      <a:r>
                        <a:rPr lang="mk-MK" sz="1200" u="none" strike="noStrike">
                          <a:effectLst/>
                        </a:rPr>
                        <a:t>5</a:t>
                      </a:r>
                      <a:endParaRPr lang="mk-MK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12" marR="3312" marT="331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Ukraine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12" marR="3312" marT="331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k-MK" sz="1200" u="none" strike="noStrike" dirty="0">
                          <a:effectLst/>
                        </a:rPr>
                        <a:t>70.31</a:t>
                      </a:r>
                      <a:endParaRPr lang="mk-M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12" marR="3312" marT="331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k-MK" sz="1200" u="none" strike="noStrike">
                          <a:effectLst/>
                        </a:rPr>
                        <a:t>123.65</a:t>
                      </a:r>
                      <a:endParaRPr lang="mk-MK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12" marR="3312" marT="3312" marB="0" anchor="ctr"/>
                </a:tc>
              </a:tr>
              <a:tr h="135442">
                <a:tc>
                  <a:txBody>
                    <a:bodyPr/>
                    <a:lstStyle/>
                    <a:p>
                      <a:pPr algn="r" fontAlgn="ctr"/>
                      <a:r>
                        <a:rPr lang="mk-MK" sz="1200" u="none" strike="noStrike">
                          <a:effectLst/>
                        </a:rPr>
                        <a:t>6</a:t>
                      </a:r>
                      <a:endParaRPr lang="mk-MK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12" marR="3312" marT="331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Malta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12" marR="3312" marT="331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k-MK" sz="1200" u="none" strike="noStrike">
                          <a:effectLst/>
                        </a:rPr>
                        <a:t>70.27</a:t>
                      </a:r>
                      <a:endParaRPr lang="mk-MK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12" marR="3312" marT="331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k-MK" sz="1200" u="none" strike="noStrike">
                          <a:effectLst/>
                        </a:rPr>
                        <a:t>123.75</a:t>
                      </a:r>
                      <a:endParaRPr lang="mk-MK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12" marR="3312" marT="3312" marB="0" anchor="ctr"/>
                </a:tc>
              </a:tr>
              <a:tr h="135442">
                <a:tc>
                  <a:txBody>
                    <a:bodyPr/>
                    <a:lstStyle/>
                    <a:p>
                      <a:pPr algn="r" fontAlgn="ctr"/>
                      <a:r>
                        <a:rPr lang="mk-MK" sz="1200" u="none" strike="noStrike">
                          <a:effectLst/>
                        </a:rPr>
                        <a:t>7</a:t>
                      </a:r>
                      <a:endParaRPr lang="mk-MK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12" marR="3312" marT="331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Bulgaria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12" marR="3312" marT="331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k-MK" sz="1200" u="none" strike="noStrike">
                          <a:effectLst/>
                        </a:rPr>
                        <a:t>60.95</a:t>
                      </a:r>
                      <a:endParaRPr lang="mk-MK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12" marR="3312" marT="331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k-MK" sz="1200" u="none" strike="noStrike">
                          <a:effectLst/>
                        </a:rPr>
                        <a:t>108.99</a:t>
                      </a:r>
                      <a:endParaRPr lang="mk-MK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12" marR="3312" marT="3312" marB="0" anchor="ctr"/>
                </a:tc>
              </a:tr>
              <a:tr h="135442">
                <a:tc>
                  <a:txBody>
                    <a:bodyPr/>
                    <a:lstStyle/>
                    <a:p>
                      <a:pPr algn="r" fontAlgn="ctr"/>
                      <a:r>
                        <a:rPr lang="mk-MK" sz="1200" u="none" strike="noStrike">
                          <a:effectLst/>
                        </a:rPr>
                        <a:t>8</a:t>
                      </a:r>
                      <a:endParaRPr lang="mk-MK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12" marR="3312" marT="331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Serbia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12" marR="3312" marT="331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k-MK" sz="1200" u="none" strike="noStrike">
                          <a:effectLst/>
                        </a:rPr>
                        <a:t>57.53</a:t>
                      </a:r>
                      <a:endParaRPr lang="mk-MK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12" marR="3312" marT="331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k-MK" sz="1200" u="none" strike="noStrike">
                          <a:effectLst/>
                        </a:rPr>
                        <a:t>99.81</a:t>
                      </a:r>
                      <a:endParaRPr lang="mk-MK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12" marR="3312" marT="3312" marB="0" anchor="ctr"/>
                </a:tc>
              </a:tr>
              <a:tr h="135442">
                <a:tc>
                  <a:txBody>
                    <a:bodyPr/>
                    <a:lstStyle/>
                    <a:p>
                      <a:pPr algn="r" fontAlgn="ctr"/>
                      <a:r>
                        <a:rPr lang="mk-MK" sz="1200" u="none" strike="noStrike">
                          <a:effectLst/>
                        </a:rPr>
                        <a:t>9</a:t>
                      </a:r>
                      <a:endParaRPr lang="mk-MK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12" marR="3312" marT="331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Italy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12" marR="3312" marT="331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k-MK" sz="1200" u="none" strike="noStrike">
                          <a:effectLst/>
                        </a:rPr>
                        <a:t>57.43</a:t>
                      </a:r>
                      <a:endParaRPr lang="mk-MK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12" marR="3312" marT="331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k-MK" sz="1200" u="none" strike="noStrike">
                          <a:effectLst/>
                        </a:rPr>
                        <a:t>98.64</a:t>
                      </a:r>
                      <a:endParaRPr lang="mk-MK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12" marR="3312" marT="3312" marB="0" anchor="ctr"/>
                </a:tc>
              </a:tr>
              <a:tr h="135442">
                <a:tc>
                  <a:txBody>
                    <a:bodyPr/>
                    <a:lstStyle/>
                    <a:p>
                      <a:pPr algn="r" fontAlgn="ctr"/>
                      <a:r>
                        <a:rPr lang="mk-MK" sz="1200" u="none" strike="noStrike">
                          <a:effectLst/>
                        </a:rPr>
                        <a:t>10</a:t>
                      </a:r>
                      <a:endParaRPr lang="mk-MK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12" marR="3312" marT="331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Belgium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12" marR="3312" marT="331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k-MK" sz="1200" u="none" strike="noStrike">
                          <a:effectLst/>
                        </a:rPr>
                        <a:t>56.11</a:t>
                      </a:r>
                      <a:endParaRPr lang="mk-MK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12" marR="3312" marT="331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k-MK" sz="1200" u="none" strike="noStrike">
                          <a:effectLst/>
                        </a:rPr>
                        <a:t>96.26</a:t>
                      </a:r>
                      <a:endParaRPr lang="mk-MK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12" marR="3312" marT="3312" marB="0" anchor="ctr"/>
                </a:tc>
              </a:tr>
              <a:tr h="268474">
                <a:tc>
                  <a:txBody>
                    <a:bodyPr/>
                    <a:lstStyle/>
                    <a:p>
                      <a:pPr algn="r" fontAlgn="ctr"/>
                      <a:r>
                        <a:rPr lang="mk-MK" sz="1200" u="none" strike="noStrike">
                          <a:effectLst/>
                        </a:rPr>
                        <a:t>11</a:t>
                      </a:r>
                      <a:endParaRPr lang="mk-MK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12" marR="3312" marT="331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Bosnia And Herzegovina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12" marR="3312" marT="331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k-MK" sz="1200" u="none" strike="noStrike">
                          <a:effectLst/>
                        </a:rPr>
                        <a:t>55.17</a:t>
                      </a:r>
                      <a:endParaRPr lang="mk-MK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12" marR="3312" marT="331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k-MK" sz="1200" u="none" strike="noStrike">
                          <a:effectLst/>
                        </a:rPr>
                        <a:t>95.56</a:t>
                      </a:r>
                      <a:endParaRPr lang="mk-MK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12" marR="3312" marT="3312" marB="0" anchor="ctr"/>
                </a:tc>
              </a:tr>
              <a:tr h="135442">
                <a:tc>
                  <a:txBody>
                    <a:bodyPr/>
                    <a:lstStyle/>
                    <a:p>
                      <a:pPr algn="r" fontAlgn="ctr"/>
                      <a:r>
                        <a:rPr lang="mk-MK" sz="1200" u="none" strike="noStrike">
                          <a:effectLst/>
                        </a:rPr>
                        <a:t>12</a:t>
                      </a:r>
                      <a:endParaRPr lang="mk-MK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12" marR="3312" marT="331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Romania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12" marR="3312" marT="331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k-MK" sz="1200" u="none" strike="noStrike">
                          <a:effectLst/>
                        </a:rPr>
                        <a:t>50.10</a:t>
                      </a:r>
                      <a:endParaRPr lang="mk-MK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12" marR="3312" marT="331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k-MK" sz="1200" u="none" strike="noStrike">
                          <a:effectLst/>
                        </a:rPr>
                        <a:t>83.32</a:t>
                      </a:r>
                      <a:endParaRPr lang="mk-MK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12" marR="3312" marT="3312" marB="0" anchor="ctr"/>
                </a:tc>
              </a:tr>
              <a:tr h="135442">
                <a:tc>
                  <a:txBody>
                    <a:bodyPr/>
                    <a:lstStyle/>
                    <a:p>
                      <a:pPr algn="r" fontAlgn="ctr"/>
                      <a:r>
                        <a:rPr lang="mk-MK" sz="1200" u="none" strike="noStrike">
                          <a:effectLst/>
                        </a:rPr>
                        <a:t>13</a:t>
                      </a:r>
                      <a:endParaRPr lang="mk-MK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12" marR="3312" marT="331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Poland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12" marR="3312" marT="331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k-MK" sz="1200" u="none" strike="noStrike">
                          <a:effectLst/>
                        </a:rPr>
                        <a:t>49.43</a:t>
                      </a:r>
                      <a:endParaRPr lang="mk-MK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12" marR="3312" marT="331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k-MK" sz="1200" u="none" strike="noStrike">
                          <a:effectLst/>
                        </a:rPr>
                        <a:t>84.40</a:t>
                      </a:r>
                      <a:endParaRPr lang="mk-MK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12" marR="3312" marT="3312" marB="0" anchor="ctr"/>
                </a:tc>
              </a:tr>
              <a:tr h="135442">
                <a:tc>
                  <a:txBody>
                    <a:bodyPr/>
                    <a:lstStyle/>
                    <a:p>
                      <a:pPr algn="r" fontAlgn="ctr"/>
                      <a:r>
                        <a:rPr lang="mk-MK" sz="1200" u="none" strike="noStrike">
                          <a:effectLst/>
                        </a:rPr>
                        <a:t>14</a:t>
                      </a:r>
                      <a:endParaRPr lang="mk-MK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12" marR="3312" marT="331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Greece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12" marR="3312" marT="331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k-MK" sz="1200" u="none" strike="noStrike">
                          <a:effectLst/>
                        </a:rPr>
                        <a:t>47.62</a:t>
                      </a:r>
                      <a:endParaRPr lang="mk-MK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12" marR="3312" marT="331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k-MK" sz="1200" u="none" strike="noStrike">
                          <a:effectLst/>
                        </a:rPr>
                        <a:t>80.03</a:t>
                      </a:r>
                      <a:endParaRPr lang="mk-MK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12" marR="3312" marT="3312" marB="0" anchor="ctr"/>
                </a:tc>
              </a:tr>
              <a:tr h="135442">
                <a:tc>
                  <a:txBody>
                    <a:bodyPr/>
                    <a:lstStyle/>
                    <a:p>
                      <a:pPr algn="r" fontAlgn="ctr"/>
                      <a:r>
                        <a:rPr lang="mk-MK" sz="1200" u="none" strike="noStrike">
                          <a:effectLst/>
                        </a:rPr>
                        <a:t>15</a:t>
                      </a:r>
                      <a:endParaRPr lang="mk-MK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12" marR="3312" marT="331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Spain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12" marR="3312" marT="331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k-MK" sz="1200" u="none" strike="noStrike">
                          <a:effectLst/>
                        </a:rPr>
                        <a:t>46.15</a:t>
                      </a:r>
                      <a:endParaRPr lang="mk-MK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12" marR="3312" marT="331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k-MK" sz="1200" u="none" strike="noStrike">
                          <a:effectLst/>
                        </a:rPr>
                        <a:t>76.50</a:t>
                      </a:r>
                      <a:endParaRPr lang="mk-MK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12" marR="3312" marT="3312" marB="0" anchor="ctr"/>
                </a:tc>
              </a:tr>
              <a:tr h="135442">
                <a:tc>
                  <a:txBody>
                    <a:bodyPr/>
                    <a:lstStyle/>
                    <a:p>
                      <a:pPr algn="r" fontAlgn="ctr"/>
                      <a:r>
                        <a:rPr lang="mk-MK" sz="1200" u="none" strike="noStrike">
                          <a:effectLst/>
                        </a:rPr>
                        <a:t>16</a:t>
                      </a:r>
                      <a:endParaRPr lang="mk-MK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12" marR="3312" marT="331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Hungary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12" marR="3312" marT="331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k-MK" sz="1200" u="none" strike="noStrike">
                          <a:effectLst/>
                        </a:rPr>
                        <a:t>45.70</a:t>
                      </a:r>
                      <a:endParaRPr lang="mk-MK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12" marR="3312" marT="331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k-MK" sz="1200" u="none" strike="noStrike">
                          <a:effectLst/>
                        </a:rPr>
                        <a:t>78.27</a:t>
                      </a:r>
                      <a:endParaRPr lang="mk-MK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12" marR="3312" marT="3312" marB="0" anchor="ctr"/>
                </a:tc>
              </a:tr>
              <a:tr h="135442">
                <a:tc>
                  <a:txBody>
                    <a:bodyPr/>
                    <a:lstStyle/>
                    <a:p>
                      <a:pPr algn="r" fontAlgn="ctr"/>
                      <a:r>
                        <a:rPr lang="mk-MK" sz="1200" u="none" strike="noStrike">
                          <a:effectLst/>
                        </a:rPr>
                        <a:t>17</a:t>
                      </a:r>
                      <a:endParaRPr lang="mk-MK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12" marR="3312" marT="331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France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12" marR="3312" marT="331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k-MK" sz="1200" u="none" strike="noStrike">
                          <a:effectLst/>
                        </a:rPr>
                        <a:t>45.24</a:t>
                      </a:r>
                      <a:endParaRPr lang="mk-MK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12" marR="3312" marT="331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k-MK" sz="1200" u="none" strike="noStrike">
                          <a:effectLst/>
                        </a:rPr>
                        <a:t>75.68</a:t>
                      </a:r>
                      <a:endParaRPr lang="mk-MK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12" marR="3312" marT="3312" marB="0" anchor="ctr"/>
                </a:tc>
              </a:tr>
              <a:tr h="135442">
                <a:tc>
                  <a:txBody>
                    <a:bodyPr/>
                    <a:lstStyle/>
                    <a:p>
                      <a:pPr algn="r" fontAlgn="ctr"/>
                      <a:r>
                        <a:rPr lang="mk-MK" sz="1200" u="none" strike="noStrike">
                          <a:effectLst/>
                        </a:rPr>
                        <a:t>18</a:t>
                      </a:r>
                      <a:endParaRPr lang="mk-MK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12" marR="3312" marT="331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Slovakia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12" marR="3312" marT="331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k-MK" sz="1200" u="none" strike="noStrike">
                          <a:effectLst/>
                        </a:rPr>
                        <a:t>44.54</a:t>
                      </a:r>
                      <a:endParaRPr lang="mk-MK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12" marR="3312" marT="331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k-MK" sz="1200" u="none" strike="noStrike">
                          <a:effectLst/>
                        </a:rPr>
                        <a:t>76.61</a:t>
                      </a:r>
                      <a:endParaRPr lang="mk-MK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12" marR="3312" marT="3312" marB="0" anchor="ctr"/>
                </a:tc>
              </a:tr>
              <a:tr h="268474">
                <a:tc>
                  <a:txBody>
                    <a:bodyPr/>
                    <a:lstStyle/>
                    <a:p>
                      <a:pPr algn="r" fontAlgn="ctr"/>
                      <a:r>
                        <a:rPr lang="mk-MK" sz="1200" u="none" strike="noStrike">
                          <a:effectLst/>
                        </a:rPr>
                        <a:t>19</a:t>
                      </a:r>
                      <a:endParaRPr lang="mk-MK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12" marR="3312" marT="331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Czech Republic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12" marR="3312" marT="331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k-MK" sz="1200" u="none" strike="noStrike">
                          <a:effectLst/>
                        </a:rPr>
                        <a:t>42.66</a:t>
                      </a:r>
                      <a:endParaRPr lang="mk-MK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12" marR="3312" marT="331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k-MK" sz="1200" u="none" strike="noStrike">
                          <a:effectLst/>
                        </a:rPr>
                        <a:t>72.75</a:t>
                      </a:r>
                      <a:endParaRPr lang="mk-MK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12" marR="3312" marT="3312" marB="0" anchor="ctr"/>
                </a:tc>
              </a:tr>
              <a:tr h="135442">
                <a:tc>
                  <a:txBody>
                    <a:bodyPr/>
                    <a:lstStyle/>
                    <a:p>
                      <a:pPr algn="r" fontAlgn="ctr"/>
                      <a:r>
                        <a:rPr lang="mk-MK" sz="1200" u="none" strike="noStrike">
                          <a:effectLst/>
                        </a:rPr>
                        <a:t>20</a:t>
                      </a:r>
                      <a:endParaRPr lang="mk-MK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12" marR="3312" marT="331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Belarus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12" marR="3312" marT="331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k-MK" sz="1200" u="none" strike="noStrike">
                          <a:effectLst/>
                        </a:rPr>
                        <a:t>41.99</a:t>
                      </a:r>
                      <a:endParaRPr lang="mk-MK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12" marR="3312" marT="331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k-MK" sz="1200" u="none" strike="noStrike">
                          <a:effectLst/>
                        </a:rPr>
                        <a:t>70.56</a:t>
                      </a:r>
                      <a:endParaRPr lang="mk-MK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12" marR="3312" marT="3312" marB="0" anchor="ctr"/>
                </a:tc>
              </a:tr>
              <a:tr h="135442">
                <a:tc>
                  <a:txBody>
                    <a:bodyPr/>
                    <a:lstStyle/>
                    <a:p>
                      <a:pPr algn="r" fontAlgn="ctr"/>
                      <a:r>
                        <a:rPr lang="mk-MK" sz="1200" u="none" strike="noStrike">
                          <a:effectLst/>
                        </a:rPr>
                        <a:t>21</a:t>
                      </a:r>
                      <a:endParaRPr lang="mk-MK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12" marR="3312" marT="331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Latvia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12" marR="3312" marT="331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k-MK" sz="1200" u="none" strike="noStrike">
                          <a:effectLst/>
                        </a:rPr>
                        <a:t>38.24</a:t>
                      </a:r>
                      <a:endParaRPr lang="mk-MK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12" marR="3312" marT="331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k-MK" sz="1200" u="none" strike="noStrike">
                          <a:effectLst/>
                        </a:rPr>
                        <a:t>63.28</a:t>
                      </a:r>
                      <a:endParaRPr lang="mk-MK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12" marR="3312" marT="3312" marB="0" anchor="ctr"/>
                </a:tc>
              </a:tr>
              <a:tr h="135442">
                <a:tc>
                  <a:txBody>
                    <a:bodyPr/>
                    <a:lstStyle/>
                    <a:p>
                      <a:pPr algn="r" fontAlgn="ctr"/>
                      <a:r>
                        <a:rPr lang="mk-MK" sz="1200" u="none" strike="noStrike">
                          <a:effectLst/>
                        </a:rPr>
                        <a:t>22</a:t>
                      </a:r>
                      <a:endParaRPr lang="mk-MK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12" marR="3312" marT="331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Netherlands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12" marR="3312" marT="331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k-MK" sz="1200" u="none" strike="noStrike">
                          <a:effectLst/>
                        </a:rPr>
                        <a:t>34.67</a:t>
                      </a:r>
                      <a:endParaRPr lang="mk-MK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12" marR="3312" marT="331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k-MK" sz="1200" u="none" strike="noStrike">
                          <a:effectLst/>
                        </a:rPr>
                        <a:t>56.37</a:t>
                      </a:r>
                      <a:endParaRPr lang="mk-MK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12" marR="3312" marT="3312" marB="0" anchor="ctr"/>
                </a:tc>
              </a:tr>
              <a:tr h="268474">
                <a:tc>
                  <a:txBody>
                    <a:bodyPr/>
                    <a:lstStyle/>
                    <a:p>
                      <a:pPr algn="r" fontAlgn="ctr"/>
                      <a:r>
                        <a:rPr lang="mk-MK" sz="1200" u="none" strike="noStrike">
                          <a:effectLst/>
                        </a:rPr>
                        <a:t>23</a:t>
                      </a:r>
                      <a:endParaRPr lang="mk-MK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12" marR="3312" marT="331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United Kingdom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12" marR="3312" marT="331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k-MK" sz="1200" u="none" strike="noStrike">
                          <a:effectLst/>
                        </a:rPr>
                        <a:t>33.81</a:t>
                      </a:r>
                      <a:endParaRPr lang="mk-MK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12" marR="3312" marT="331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k-MK" sz="1200" u="none" strike="noStrike">
                          <a:effectLst/>
                        </a:rPr>
                        <a:t>55.09</a:t>
                      </a:r>
                      <a:endParaRPr lang="mk-MK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12" marR="3312" marT="3312" marB="0" anchor="ctr"/>
                </a:tc>
              </a:tr>
              <a:tr h="135442">
                <a:tc>
                  <a:txBody>
                    <a:bodyPr/>
                    <a:lstStyle/>
                    <a:p>
                      <a:pPr algn="r" fontAlgn="ctr"/>
                      <a:r>
                        <a:rPr lang="mk-MK" sz="1200" u="none" strike="noStrike">
                          <a:effectLst/>
                        </a:rPr>
                        <a:t>24</a:t>
                      </a:r>
                      <a:endParaRPr lang="mk-MK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12" marR="3312" marT="331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Lithuania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12" marR="3312" marT="331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k-MK" sz="1200" u="none" strike="noStrike">
                          <a:effectLst/>
                        </a:rPr>
                        <a:t>32.84</a:t>
                      </a:r>
                      <a:endParaRPr lang="mk-MK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12" marR="3312" marT="331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k-MK" sz="1200" u="none" strike="noStrike">
                          <a:effectLst/>
                        </a:rPr>
                        <a:t>54.48</a:t>
                      </a:r>
                      <a:endParaRPr lang="mk-MK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12" marR="3312" marT="3312" marB="0" anchor="ctr"/>
                </a:tc>
              </a:tr>
              <a:tr h="135442">
                <a:tc>
                  <a:txBody>
                    <a:bodyPr/>
                    <a:lstStyle/>
                    <a:p>
                      <a:pPr algn="r" fontAlgn="ctr"/>
                      <a:r>
                        <a:rPr lang="mk-MK" sz="1200" u="none" strike="noStrike">
                          <a:effectLst/>
                        </a:rPr>
                        <a:t>25</a:t>
                      </a:r>
                      <a:endParaRPr lang="mk-MK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12" marR="3312" marT="331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Portugal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12" marR="3312" marT="331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k-MK" sz="1200" u="none" strike="noStrike">
                          <a:effectLst/>
                        </a:rPr>
                        <a:t>32.69</a:t>
                      </a:r>
                      <a:endParaRPr lang="mk-MK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12" marR="3312" marT="331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k-MK" sz="1200" u="none" strike="noStrike">
                          <a:effectLst/>
                        </a:rPr>
                        <a:t>53.54</a:t>
                      </a:r>
                      <a:endParaRPr lang="mk-MK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12" marR="3312" marT="3312" marB="0" anchor="ctr"/>
                </a:tc>
              </a:tr>
              <a:tr h="135442">
                <a:tc>
                  <a:txBody>
                    <a:bodyPr/>
                    <a:lstStyle/>
                    <a:p>
                      <a:pPr algn="r" fontAlgn="ctr"/>
                      <a:r>
                        <a:rPr lang="mk-MK" sz="1200" u="none" strike="noStrike">
                          <a:effectLst/>
                        </a:rPr>
                        <a:t>26</a:t>
                      </a:r>
                      <a:endParaRPr lang="mk-MK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12" marR="3312" marT="331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Austria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12" marR="3312" marT="331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k-MK" sz="1200" u="none" strike="noStrike">
                          <a:effectLst/>
                        </a:rPr>
                        <a:t>32.45</a:t>
                      </a:r>
                      <a:endParaRPr lang="mk-MK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12" marR="3312" marT="331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k-MK" sz="1200" u="none" strike="noStrike">
                          <a:effectLst/>
                        </a:rPr>
                        <a:t>55.20</a:t>
                      </a:r>
                      <a:endParaRPr lang="mk-MK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12" marR="3312" marT="3312" marB="0" anchor="ctr"/>
                </a:tc>
              </a:tr>
              <a:tr h="135442">
                <a:tc>
                  <a:txBody>
                    <a:bodyPr/>
                    <a:lstStyle/>
                    <a:p>
                      <a:pPr algn="r" fontAlgn="ctr"/>
                      <a:r>
                        <a:rPr lang="mk-MK" sz="1200" u="none" strike="noStrike">
                          <a:effectLst/>
                        </a:rPr>
                        <a:t>27</a:t>
                      </a:r>
                      <a:endParaRPr lang="mk-MK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12" marR="3312" marT="331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Croatia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12" marR="3312" marT="331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k-MK" sz="1200" u="none" strike="noStrike">
                          <a:effectLst/>
                        </a:rPr>
                        <a:t>31.26</a:t>
                      </a:r>
                      <a:endParaRPr lang="mk-MK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12" marR="3312" marT="331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k-MK" sz="1200" u="none" strike="noStrike">
                          <a:effectLst/>
                        </a:rPr>
                        <a:t>51.80</a:t>
                      </a:r>
                      <a:endParaRPr lang="mk-MK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12" marR="3312" marT="3312" marB="0" anchor="ctr"/>
                </a:tc>
              </a:tr>
              <a:tr h="135442">
                <a:tc>
                  <a:txBody>
                    <a:bodyPr/>
                    <a:lstStyle/>
                    <a:p>
                      <a:pPr algn="r" fontAlgn="ctr"/>
                      <a:r>
                        <a:rPr lang="mk-MK" sz="1200" u="none" strike="noStrike">
                          <a:effectLst/>
                        </a:rPr>
                        <a:t>28</a:t>
                      </a:r>
                      <a:endParaRPr lang="mk-MK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12" marR="3312" marT="331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Denmark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12" marR="3312" marT="331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k-MK" sz="1200" u="none" strike="noStrike">
                          <a:effectLst/>
                        </a:rPr>
                        <a:t>31.15</a:t>
                      </a:r>
                      <a:endParaRPr lang="mk-MK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12" marR="3312" marT="331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k-MK" sz="1200" u="none" strike="noStrike">
                          <a:effectLst/>
                        </a:rPr>
                        <a:t>48.58</a:t>
                      </a:r>
                      <a:endParaRPr lang="mk-MK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12" marR="3312" marT="3312" marB="0" anchor="ctr"/>
                </a:tc>
              </a:tr>
              <a:tr h="135442">
                <a:tc>
                  <a:txBody>
                    <a:bodyPr/>
                    <a:lstStyle/>
                    <a:p>
                      <a:pPr algn="r" fontAlgn="ctr"/>
                      <a:r>
                        <a:rPr lang="mk-MK" sz="1200" u="none" strike="noStrike">
                          <a:effectLst/>
                        </a:rPr>
                        <a:t>29</a:t>
                      </a:r>
                      <a:endParaRPr lang="mk-MK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12" marR="3312" marT="331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Slovenia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12" marR="3312" marT="331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k-MK" sz="1200" u="none" strike="noStrike">
                          <a:effectLst/>
                        </a:rPr>
                        <a:t>29.87</a:t>
                      </a:r>
                      <a:endParaRPr lang="mk-MK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12" marR="3312" marT="331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k-MK" sz="1200" u="none" strike="noStrike">
                          <a:effectLst/>
                        </a:rPr>
                        <a:t>54.11</a:t>
                      </a:r>
                      <a:endParaRPr lang="mk-MK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12" marR="3312" marT="3312" marB="0" anchor="ctr"/>
                </a:tc>
              </a:tr>
              <a:tr h="135442">
                <a:tc>
                  <a:txBody>
                    <a:bodyPr/>
                    <a:lstStyle/>
                    <a:p>
                      <a:pPr algn="r" fontAlgn="ctr"/>
                      <a:r>
                        <a:rPr lang="mk-MK" sz="1200" u="none" strike="noStrike">
                          <a:effectLst/>
                        </a:rPr>
                        <a:t>30</a:t>
                      </a:r>
                      <a:endParaRPr lang="mk-MK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12" marR="3312" marT="331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Germany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12" marR="3312" marT="331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k-MK" sz="1200" u="none" strike="noStrike">
                          <a:effectLst/>
                        </a:rPr>
                        <a:t>29.22</a:t>
                      </a:r>
                      <a:endParaRPr lang="mk-MK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12" marR="3312" marT="331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k-MK" sz="1200" u="none" strike="noStrike">
                          <a:effectLst/>
                        </a:rPr>
                        <a:t>46.58</a:t>
                      </a:r>
                      <a:endParaRPr lang="mk-MK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12" marR="3312" marT="3312" marB="0" anchor="ctr"/>
                </a:tc>
              </a:tr>
              <a:tr h="135442">
                <a:tc>
                  <a:txBody>
                    <a:bodyPr/>
                    <a:lstStyle/>
                    <a:p>
                      <a:pPr algn="r" fontAlgn="ctr"/>
                      <a:r>
                        <a:rPr lang="mk-MK" sz="1200" u="none" strike="noStrike">
                          <a:effectLst/>
                        </a:rPr>
                        <a:t>31</a:t>
                      </a:r>
                      <a:endParaRPr lang="mk-MK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12" marR="3312" marT="331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Ireland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12" marR="3312" marT="331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k-MK" sz="1200" u="none" strike="noStrike">
                          <a:effectLst/>
                        </a:rPr>
                        <a:t>28.88</a:t>
                      </a:r>
                      <a:endParaRPr lang="mk-MK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12" marR="3312" marT="331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k-MK" sz="1200" u="none" strike="noStrike">
                          <a:effectLst/>
                        </a:rPr>
                        <a:t>50.10</a:t>
                      </a:r>
                      <a:endParaRPr lang="mk-MK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12" marR="3312" marT="3312" marB="0" anchor="ctr"/>
                </a:tc>
              </a:tr>
              <a:tr h="135442">
                <a:tc>
                  <a:txBody>
                    <a:bodyPr/>
                    <a:lstStyle/>
                    <a:p>
                      <a:pPr algn="r" fontAlgn="ctr"/>
                      <a:r>
                        <a:rPr lang="mk-MK" sz="1200" u="none" strike="noStrike">
                          <a:effectLst/>
                        </a:rPr>
                        <a:t>32</a:t>
                      </a:r>
                      <a:endParaRPr lang="mk-MK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12" marR="3312" marT="331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Switzerland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12" marR="3312" marT="331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k-MK" sz="1200" u="none" strike="noStrike">
                          <a:effectLst/>
                        </a:rPr>
                        <a:t>24.34</a:t>
                      </a:r>
                      <a:endParaRPr lang="mk-MK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12" marR="3312" marT="331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k-MK" sz="1200" u="none" strike="noStrike">
                          <a:effectLst/>
                        </a:rPr>
                        <a:t>40.51</a:t>
                      </a:r>
                      <a:endParaRPr lang="mk-MK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12" marR="3312" marT="3312" marB="0" anchor="ctr"/>
                </a:tc>
              </a:tr>
              <a:tr h="135442">
                <a:tc>
                  <a:txBody>
                    <a:bodyPr/>
                    <a:lstStyle/>
                    <a:p>
                      <a:pPr algn="r" fontAlgn="ctr"/>
                      <a:r>
                        <a:rPr lang="mk-MK" sz="1200" u="none" strike="noStrike">
                          <a:effectLst/>
                        </a:rPr>
                        <a:t>33</a:t>
                      </a:r>
                      <a:endParaRPr lang="mk-MK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12" marR="3312" marT="331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Norway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12" marR="3312" marT="331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k-MK" sz="1200" u="none" strike="noStrike">
                          <a:effectLst/>
                        </a:rPr>
                        <a:t>22.41</a:t>
                      </a:r>
                      <a:endParaRPr lang="mk-MK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12" marR="3312" marT="331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k-MK" sz="1200" u="none" strike="noStrike">
                          <a:effectLst/>
                        </a:rPr>
                        <a:t>36.15</a:t>
                      </a:r>
                      <a:endParaRPr lang="mk-MK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12" marR="3312" marT="3312" marB="0" anchor="ctr"/>
                </a:tc>
              </a:tr>
              <a:tr h="135442">
                <a:tc>
                  <a:txBody>
                    <a:bodyPr/>
                    <a:lstStyle/>
                    <a:p>
                      <a:pPr algn="r" fontAlgn="ctr"/>
                      <a:r>
                        <a:rPr lang="mk-MK" sz="1200" u="none" strike="noStrike">
                          <a:effectLst/>
                        </a:rPr>
                        <a:t>34</a:t>
                      </a:r>
                      <a:endParaRPr lang="mk-MK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12" marR="3312" marT="331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Sweden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12" marR="3312" marT="331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k-MK" sz="1200" u="none" strike="noStrike">
                          <a:effectLst/>
                        </a:rPr>
                        <a:t>18.63</a:t>
                      </a:r>
                      <a:endParaRPr lang="mk-MK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12" marR="3312" marT="331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k-MK" sz="1200" u="none" strike="noStrike">
                          <a:effectLst/>
                        </a:rPr>
                        <a:t>29.37</a:t>
                      </a:r>
                      <a:endParaRPr lang="mk-MK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12" marR="3312" marT="3312" marB="0" anchor="ctr"/>
                </a:tc>
              </a:tr>
              <a:tr h="135442">
                <a:tc>
                  <a:txBody>
                    <a:bodyPr/>
                    <a:lstStyle/>
                    <a:p>
                      <a:pPr algn="r" fontAlgn="ctr"/>
                      <a:r>
                        <a:rPr lang="mk-MK" sz="1200" u="none" strike="noStrike">
                          <a:effectLst/>
                        </a:rPr>
                        <a:t>35</a:t>
                      </a:r>
                      <a:endParaRPr lang="mk-MK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12" marR="3312" marT="331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Finland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12" marR="3312" marT="331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k-MK" sz="1200" u="none" strike="noStrike">
                          <a:effectLst/>
                        </a:rPr>
                        <a:t>17.44</a:t>
                      </a:r>
                      <a:endParaRPr lang="mk-MK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12" marR="3312" marT="331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k-MK" sz="1200" u="none" strike="noStrike">
                          <a:effectLst/>
                        </a:rPr>
                        <a:t>29.58</a:t>
                      </a:r>
                      <a:endParaRPr lang="mk-MK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12" marR="3312" marT="3312" marB="0" anchor="ctr"/>
                </a:tc>
              </a:tr>
              <a:tr h="135442">
                <a:tc>
                  <a:txBody>
                    <a:bodyPr/>
                    <a:lstStyle/>
                    <a:p>
                      <a:pPr algn="r" fontAlgn="ctr"/>
                      <a:r>
                        <a:rPr lang="mk-MK" sz="1200" u="none" strike="noStrike">
                          <a:effectLst/>
                        </a:rPr>
                        <a:t>36</a:t>
                      </a:r>
                      <a:endParaRPr lang="mk-MK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12" marR="3312" marT="331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Estonia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12" marR="3312" marT="331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k-MK" sz="1200" u="none" strike="noStrike">
                          <a:effectLst/>
                        </a:rPr>
                        <a:t>14.98</a:t>
                      </a:r>
                      <a:endParaRPr lang="mk-MK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12" marR="3312" marT="331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k-MK" sz="1200" u="none" strike="noStrike">
                          <a:effectLst/>
                        </a:rPr>
                        <a:t>30.50</a:t>
                      </a:r>
                      <a:endParaRPr lang="mk-MK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12" marR="3312" marT="3312" marB="0" anchor="ctr"/>
                </a:tc>
              </a:tr>
              <a:tr h="135442">
                <a:tc>
                  <a:txBody>
                    <a:bodyPr/>
                    <a:lstStyle/>
                    <a:p>
                      <a:pPr algn="r" fontAlgn="ctr"/>
                      <a:r>
                        <a:rPr lang="mk-MK" sz="1200" u="none" strike="noStrike">
                          <a:effectLst/>
                        </a:rPr>
                        <a:t>37</a:t>
                      </a:r>
                      <a:endParaRPr lang="mk-MK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12" marR="3312" marT="331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Iceland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12" marR="3312" marT="331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k-MK" sz="1200" u="none" strike="noStrike">
                          <a:effectLst/>
                        </a:rPr>
                        <a:t>13.78</a:t>
                      </a:r>
                      <a:endParaRPr lang="mk-MK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12" marR="3312" marT="331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k-MK" sz="1200" u="none" strike="noStrike" dirty="0">
                          <a:effectLst/>
                        </a:rPr>
                        <a:t>24.49</a:t>
                      </a:r>
                      <a:endParaRPr lang="mk-M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12" marR="3312" marT="3312" marB="0" anchor="ctr"/>
                </a:tc>
              </a:tr>
            </a:tbl>
          </a:graphicData>
        </a:graphic>
      </p:graphicFrame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2913" y="1916832"/>
            <a:ext cx="4762500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86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k-MK" sz="2500" dirty="0" smtClean="0"/>
              <a:t>Причина ?</a:t>
            </a:r>
            <a:endParaRPr lang="mk-MK" sz="25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86456"/>
            <a:ext cx="1728192" cy="546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15616" y="2492896"/>
            <a:ext cx="7488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dirty="0" smtClean="0"/>
              <a:t>Една од главните причини се </a:t>
            </a:r>
            <a:r>
              <a:rPr lang="mk-MK" dirty="0" smtClean="0"/>
              <a:t>возилата </a:t>
            </a:r>
            <a:r>
              <a:rPr lang="mk-MK" dirty="0" smtClean="0"/>
              <a:t>со внатрешно согорување</a:t>
            </a:r>
          </a:p>
          <a:p>
            <a:r>
              <a:rPr lang="mk-MK" dirty="0"/>
              <a:t>	</a:t>
            </a:r>
            <a:r>
              <a:rPr lang="mk-MK" dirty="0" smtClean="0"/>
              <a:t>- застарен возен парк</a:t>
            </a:r>
          </a:p>
          <a:p>
            <a:r>
              <a:rPr lang="mk-MK" dirty="0"/>
              <a:t>	</a:t>
            </a:r>
            <a:r>
              <a:rPr lang="mk-MK" dirty="0" smtClean="0"/>
              <a:t>- непостоење на јасни стандарди  за емисијата на штетни гасови 	од </a:t>
            </a:r>
            <a:r>
              <a:rPr lang="mk-MK" dirty="0" smtClean="0"/>
              <a:t>возилата кои се увезуваат</a:t>
            </a:r>
            <a:endParaRPr lang="mk-MK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5139765"/>
              </p:ext>
            </p:extLst>
          </p:nvPr>
        </p:nvGraphicFramePr>
        <p:xfrm>
          <a:off x="467543" y="3693226"/>
          <a:ext cx="7992889" cy="22560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0669"/>
                <a:gridCol w="770669"/>
                <a:gridCol w="1192129"/>
                <a:gridCol w="614128"/>
                <a:gridCol w="1192129"/>
                <a:gridCol w="770669"/>
                <a:gridCol w="1098320"/>
                <a:gridCol w="720080"/>
                <a:gridCol w="864096"/>
              </a:tblGrid>
              <a:tr h="508406">
                <a:tc>
                  <a:txBody>
                    <a:bodyPr/>
                    <a:lstStyle/>
                    <a:p>
                      <a:pPr algn="l" fontAlgn="b"/>
                      <a:endParaRPr lang="mk-M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mk-MK" sz="1100" u="none" strike="noStrike">
                          <a:effectLst/>
                        </a:rPr>
                        <a:t>Патнички автомобили</a:t>
                      </a:r>
                      <a:endParaRPr lang="mk-MK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mk-MK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mk-MK" sz="1100" u="none" strike="noStrike">
                          <a:effectLst/>
                        </a:rPr>
                        <a:t>Товарни моторни возила</a:t>
                      </a:r>
                      <a:endParaRPr lang="mk-MK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mk-MK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mk-MK" sz="1100" u="none" strike="noStrike">
                          <a:effectLst/>
                        </a:rPr>
                        <a:t>Автобуси и минибуси</a:t>
                      </a:r>
                      <a:endParaRPr lang="mk-MK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mk-M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k-MK" sz="1100" u="none" strike="noStrike">
                          <a:effectLst/>
                        </a:rPr>
                        <a:t>хибридни</a:t>
                      </a:r>
                      <a:endParaRPr lang="mk-MK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k-MK" sz="1100" u="none" strike="noStrike">
                          <a:effectLst/>
                        </a:rPr>
                        <a:t>електрични</a:t>
                      </a:r>
                      <a:endParaRPr lang="mk-MK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88867">
                <a:tc>
                  <a:txBody>
                    <a:bodyPr/>
                    <a:lstStyle/>
                    <a:p>
                      <a:pPr algn="l" fontAlgn="b"/>
                      <a:r>
                        <a:rPr lang="mk-MK" sz="1100" u="none" strike="noStrike">
                          <a:effectLst/>
                        </a:rPr>
                        <a:t>година</a:t>
                      </a:r>
                      <a:endParaRPr lang="mk-MK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k-MK" sz="1100" u="none" strike="noStrike">
                          <a:effectLst/>
                        </a:rPr>
                        <a:t>Нови</a:t>
                      </a:r>
                      <a:endParaRPr lang="mk-MK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k-MK" sz="1100" u="none" strike="noStrike">
                          <a:effectLst/>
                        </a:rPr>
                        <a:t>Употребувани</a:t>
                      </a:r>
                      <a:endParaRPr lang="mk-MK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k-MK" sz="1100" u="none" strike="noStrike">
                          <a:effectLst/>
                        </a:rPr>
                        <a:t>Нови</a:t>
                      </a:r>
                      <a:endParaRPr lang="mk-MK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k-MK" sz="1100" u="none" strike="noStrike">
                          <a:effectLst/>
                        </a:rPr>
                        <a:t>Употребувани</a:t>
                      </a:r>
                      <a:endParaRPr lang="mk-MK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k-MK" sz="1100" u="none" strike="noStrike">
                          <a:effectLst/>
                        </a:rPr>
                        <a:t>Нови</a:t>
                      </a:r>
                      <a:endParaRPr lang="mk-MK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k-MK" sz="1100" u="none" strike="noStrike">
                          <a:effectLst/>
                        </a:rPr>
                        <a:t>Употребувани</a:t>
                      </a:r>
                      <a:endParaRPr lang="mk-MK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k-MK" sz="1100" u="none" strike="noStrike">
                          <a:effectLst/>
                        </a:rPr>
                        <a:t>нови</a:t>
                      </a:r>
                      <a:endParaRPr lang="mk-MK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k-MK" sz="1100" u="none" strike="noStrike">
                          <a:effectLst/>
                        </a:rPr>
                        <a:t>нови</a:t>
                      </a:r>
                      <a:endParaRPr lang="mk-MK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88867">
                <a:tc>
                  <a:txBody>
                    <a:bodyPr/>
                    <a:lstStyle/>
                    <a:p>
                      <a:pPr algn="r" fontAlgn="b"/>
                      <a:r>
                        <a:rPr lang="mk-MK" sz="1100" u="none" strike="noStrike">
                          <a:effectLst/>
                        </a:rPr>
                        <a:t>2012</a:t>
                      </a:r>
                      <a:endParaRPr lang="mk-MK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100" u="none" strike="noStrike">
                          <a:effectLst/>
                        </a:rPr>
                        <a:t>4.021</a:t>
                      </a:r>
                      <a:endParaRPr lang="mk-MK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100" u="none" strike="noStrike">
                          <a:effectLst/>
                        </a:rPr>
                        <a:t>28.546</a:t>
                      </a:r>
                      <a:endParaRPr lang="mk-MK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100" u="none" strike="noStrike">
                          <a:effectLst/>
                        </a:rPr>
                        <a:t>893</a:t>
                      </a:r>
                      <a:endParaRPr lang="mk-MK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100" u="none" strike="noStrike">
                          <a:effectLst/>
                        </a:rPr>
                        <a:t>1.207</a:t>
                      </a:r>
                      <a:endParaRPr lang="mk-MK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100" u="none" strike="noStrike">
                          <a:effectLst/>
                        </a:rPr>
                        <a:t>242</a:t>
                      </a:r>
                      <a:endParaRPr lang="mk-MK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100" u="none" strike="noStrike">
                          <a:effectLst/>
                        </a:rPr>
                        <a:t>374</a:t>
                      </a:r>
                      <a:endParaRPr lang="mk-MK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100" u="none" strike="noStrike">
                          <a:effectLst/>
                        </a:rPr>
                        <a:t>5</a:t>
                      </a:r>
                      <a:endParaRPr lang="mk-MK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100" u="none" strike="noStrike">
                          <a:effectLst/>
                        </a:rPr>
                        <a:t>0</a:t>
                      </a:r>
                      <a:endParaRPr lang="mk-MK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88867">
                <a:tc>
                  <a:txBody>
                    <a:bodyPr/>
                    <a:lstStyle/>
                    <a:p>
                      <a:pPr algn="r" fontAlgn="b"/>
                      <a:r>
                        <a:rPr lang="mk-MK" sz="1100" u="none" strike="noStrike">
                          <a:effectLst/>
                        </a:rPr>
                        <a:t>2013</a:t>
                      </a:r>
                      <a:endParaRPr lang="mk-MK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100" u="none" strike="noStrike">
                          <a:effectLst/>
                        </a:rPr>
                        <a:t>3.288</a:t>
                      </a:r>
                      <a:endParaRPr lang="mk-MK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100" u="none" strike="noStrike">
                          <a:effectLst/>
                        </a:rPr>
                        <a:t>29.560</a:t>
                      </a:r>
                      <a:endParaRPr lang="mk-MK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100" u="none" strike="noStrike">
                          <a:effectLst/>
                        </a:rPr>
                        <a:t>808</a:t>
                      </a:r>
                      <a:endParaRPr lang="mk-MK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100" u="none" strike="noStrike">
                          <a:effectLst/>
                        </a:rPr>
                        <a:t>1.179</a:t>
                      </a:r>
                      <a:endParaRPr lang="mk-MK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100" u="none" strike="noStrike">
                          <a:effectLst/>
                        </a:rPr>
                        <a:t>5</a:t>
                      </a:r>
                      <a:endParaRPr lang="mk-MK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100" u="none" strike="noStrike">
                          <a:effectLst/>
                        </a:rPr>
                        <a:t>317</a:t>
                      </a:r>
                      <a:endParaRPr lang="mk-MK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100" u="none" strike="noStrike">
                          <a:effectLst/>
                        </a:rPr>
                        <a:t>10</a:t>
                      </a:r>
                      <a:endParaRPr lang="mk-MK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100" u="none" strike="noStrike">
                          <a:effectLst/>
                        </a:rPr>
                        <a:t>0</a:t>
                      </a:r>
                      <a:endParaRPr lang="mk-MK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88867">
                <a:tc>
                  <a:txBody>
                    <a:bodyPr/>
                    <a:lstStyle/>
                    <a:p>
                      <a:pPr algn="r" fontAlgn="b"/>
                      <a:r>
                        <a:rPr lang="mk-MK" sz="1100" u="none" strike="noStrike">
                          <a:effectLst/>
                        </a:rPr>
                        <a:t>2014</a:t>
                      </a:r>
                      <a:endParaRPr lang="mk-MK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100" u="none" strike="noStrike">
                          <a:effectLst/>
                        </a:rPr>
                        <a:t>3.052</a:t>
                      </a:r>
                      <a:endParaRPr lang="mk-MK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100" u="none" strike="noStrike">
                          <a:effectLst/>
                        </a:rPr>
                        <a:t>29.558</a:t>
                      </a:r>
                      <a:endParaRPr lang="mk-MK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100" u="none" strike="noStrike">
                          <a:effectLst/>
                        </a:rPr>
                        <a:t>1.130</a:t>
                      </a:r>
                      <a:endParaRPr lang="mk-MK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100" u="none" strike="noStrike">
                          <a:effectLst/>
                        </a:rPr>
                        <a:t>1.201</a:t>
                      </a:r>
                      <a:endParaRPr lang="mk-MK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100" u="none" strike="noStrike">
                          <a:effectLst/>
                        </a:rPr>
                        <a:t>6</a:t>
                      </a:r>
                      <a:endParaRPr lang="mk-MK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100" u="none" strike="noStrike">
                          <a:effectLst/>
                        </a:rPr>
                        <a:t>160</a:t>
                      </a:r>
                      <a:endParaRPr lang="mk-MK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100" u="none" strike="noStrike">
                          <a:effectLst/>
                        </a:rPr>
                        <a:t>23</a:t>
                      </a:r>
                      <a:endParaRPr lang="mk-MK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mk-M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88867">
                <a:tc>
                  <a:txBody>
                    <a:bodyPr/>
                    <a:lstStyle/>
                    <a:p>
                      <a:pPr algn="r" fontAlgn="b"/>
                      <a:r>
                        <a:rPr lang="mk-MK" sz="1100" u="none" strike="noStrike">
                          <a:effectLst/>
                        </a:rPr>
                        <a:t>јун.15</a:t>
                      </a:r>
                      <a:endParaRPr lang="mk-MK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100" u="none" strike="noStrike">
                          <a:effectLst/>
                        </a:rPr>
                        <a:t>2.000</a:t>
                      </a:r>
                      <a:endParaRPr lang="mk-MK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100" u="none" strike="noStrike">
                          <a:effectLst/>
                        </a:rPr>
                        <a:t>10.229</a:t>
                      </a:r>
                      <a:endParaRPr lang="mk-MK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100" u="none" strike="noStrike">
                          <a:effectLst/>
                        </a:rPr>
                        <a:t>278</a:t>
                      </a:r>
                      <a:endParaRPr lang="mk-MK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100" u="none" strike="noStrike">
                          <a:effectLst/>
                        </a:rPr>
                        <a:t>689</a:t>
                      </a:r>
                      <a:endParaRPr lang="mk-MK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100" u="none" strike="noStrike">
                          <a:effectLst/>
                        </a:rPr>
                        <a:t>6</a:t>
                      </a:r>
                      <a:endParaRPr lang="mk-MK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100" u="none" strike="noStrike">
                          <a:effectLst/>
                        </a:rPr>
                        <a:t>78</a:t>
                      </a:r>
                      <a:endParaRPr lang="mk-MK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100" u="none" strike="noStrike">
                          <a:effectLst/>
                        </a:rPr>
                        <a:t>7</a:t>
                      </a:r>
                      <a:endParaRPr lang="mk-MK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100" u="none" strike="noStrike">
                          <a:effectLst/>
                        </a:rPr>
                        <a:t>7</a:t>
                      </a:r>
                      <a:endParaRPr lang="mk-MK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03311">
                <a:tc>
                  <a:txBody>
                    <a:bodyPr/>
                    <a:lstStyle/>
                    <a:p>
                      <a:pPr algn="l" fontAlgn="b"/>
                      <a:r>
                        <a:rPr lang="mk-MK" sz="1100" u="none" strike="noStrike">
                          <a:effectLst/>
                        </a:rPr>
                        <a:t>вкупно</a:t>
                      </a:r>
                      <a:endParaRPr lang="mk-MK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400" u="none" strike="noStrike" dirty="0">
                          <a:effectLst/>
                        </a:rPr>
                        <a:t>12.361</a:t>
                      </a:r>
                      <a:endParaRPr lang="mk-MK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400" u="none" strike="noStrike" dirty="0">
                          <a:effectLst/>
                        </a:rPr>
                        <a:t>97.893</a:t>
                      </a:r>
                      <a:endParaRPr lang="mk-MK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400" u="none" strike="noStrike" dirty="0">
                          <a:effectLst/>
                        </a:rPr>
                        <a:t>3.109</a:t>
                      </a:r>
                      <a:endParaRPr lang="mk-MK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400" u="none" strike="noStrike" dirty="0">
                          <a:effectLst/>
                        </a:rPr>
                        <a:t>4.276</a:t>
                      </a:r>
                      <a:endParaRPr lang="mk-MK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400" u="none" strike="noStrike" dirty="0">
                          <a:effectLst/>
                        </a:rPr>
                        <a:t>259</a:t>
                      </a:r>
                      <a:endParaRPr lang="mk-MK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400" u="none" strike="noStrike" dirty="0">
                          <a:effectLst/>
                        </a:rPr>
                        <a:t>929</a:t>
                      </a:r>
                      <a:endParaRPr lang="mk-MK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400" u="none" strike="noStrike" dirty="0">
                          <a:effectLst/>
                        </a:rPr>
                        <a:t>45</a:t>
                      </a:r>
                      <a:endParaRPr lang="mk-MK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400" u="none" strike="noStrike" dirty="0">
                          <a:effectLst/>
                        </a:rPr>
                        <a:t>12</a:t>
                      </a:r>
                      <a:endParaRPr lang="mk-MK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3310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9" y="1988840"/>
            <a:ext cx="8496944" cy="4137323"/>
          </a:xfrm>
        </p:spPr>
        <p:txBody>
          <a:bodyPr>
            <a:normAutofit fontScale="92500" lnSpcReduction="10000"/>
          </a:bodyPr>
          <a:lstStyle/>
          <a:p>
            <a:r>
              <a:rPr lang="mk-MK" dirty="0" smtClean="0"/>
              <a:t>Директната емисија на </a:t>
            </a:r>
            <a:r>
              <a:rPr lang="en-US" dirty="0" smtClean="0"/>
              <a:t>CO2, PM10 </a:t>
            </a:r>
            <a:r>
              <a:rPr lang="mk-MK" dirty="0" smtClean="0"/>
              <a:t>и останати штетни материи е нула</a:t>
            </a:r>
          </a:p>
          <a:p>
            <a:r>
              <a:rPr lang="mk-MK" dirty="0" smtClean="0"/>
              <a:t>Намалување на загадувањето на почвата (не користат масла за внатрешно подмачкување)</a:t>
            </a:r>
          </a:p>
          <a:p>
            <a:r>
              <a:rPr lang="mk-MK" dirty="0" smtClean="0"/>
              <a:t>Безвучни (не предизвикуваат </a:t>
            </a:r>
            <a:r>
              <a:rPr lang="mk-MK" dirty="0" smtClean="0"/>
              <a:t>бучава во околината)</a:t>
            </a:r>
            <a:endParaRPr lang="mk-MK" dirty="0" smtClean="0"/>
          </a:p>
          <a:p>
            <a:r>
              <a:rPr lang="mk-MK" dirty="0" smtClean="0"/>
              <a:t>Енергетски ефикасни</a:t>
            </a:r>
          </a:p>
          <a:p>
            <a:r>
              <a:rPr lang="mk-MK" dirty="0" smtClean="0"/>
              <a:t>Намалување на зависноста од фосилни горива</a:t>
            </a:r>
          </a:p>
          <a:p>
            <a:r>
              <a:rPr lang="mk-MK" dirty="0" smtClean="0"/>
              <a:t>Намалена цена по изминат километар</a:t>
            </a:r>
          </a:p>
          <a:p>
            <a:r>
              <a:rPr lang="mk-MK" dirty="0" smtClean="0"/>
              <a:t>Намалени трошоци за одржување</a:t>
            </a:r>
          </a:p>
          <a:p>
            <a:r>
              <a:rPr lang="mk-MK" dirty="0" smtClean="0"/>
              <a:t>Можност за користење на обновливи извори на енергија (вода, сонце, ветер)</a:t>
            </a:r>
          </a:p>
          <a:p>
            <a:endParaRPr lang="mk-MK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k-MK" sz="2500" dirty="0" smtClean="0"/>
              <a:t>Бенефитите од електричните возила</a:t>
            </a:r>
            <a:endParaRPr lang="mk-MK" sz="25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86456"/>
            <a:ext cx="1728192" cy="546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386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k-MK" sz="2500" dirty="0" smtClean="0"/>
              <a:t>Колку ги има ?</a:t>
            </a:r>
            <a:endParaRPr lang="mk-MK" sz="25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86456"/>
            <a:ext cx="1728192" cy="546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2" y="2564904"/>
            <a:ext cx="828092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dirty="0" smtClean="0"/>
              <a:t>Број на увезени хибридни возила во МК преку овластените импортери во периодот 2012 - јуни 2015</a:t>
            </a:r>
          </a:p>
          <a:p>
            <a:endParaRPr lang="mk-MK" dirty="0" smtClean="0"/>
          </a:p>
          <a:p>
            <a:pPr marL="285750" indent="-285750">
              <a:buFontTx/>
              <a:buChar char="-"/>
            </a:pPr>
            <a:r>
              <a:rPr lang="mk-MK" dirty="0" smtClean="0"/>
              <a:t>2012 год.- 5 возила </a:t>
            </a:r>
          </a:p>
          <a:p>
            <a:pPr marL="285750" indent="-285750">
              <a:buFontTx/>
              <a:buChar char="-"/>
            </a:pPr>
            <a:r>
              <a:rPr lang="mk-MK" dirty="0" smtClean="0"/>
              <a:t>2013 год. –10 возила </a:t>
            </a:r>
          </a:p>
          <a:p>
            <a:pPr marL="285750" indent="-285750">
              <a:buFontTx/>
              <a:buChar char="-"/>
            </a:pPr>
            <a:r>
              <a:rPr lang="mk-MK" dirty="0" smtClean="0"/>
              <a:t>2014 год. – 23 возила</a:t>
            </a:r>
          </a:p>
          <a:p>
            <a:pPr marL="285750" indent="-285750">
              <a:buFontTx/>
              <a:buChar char="-"/>
            </a:pPr>
            <a:r>
              <a:rPr lang="mk-MK" dirty="0" smtClean="0"/>
              <a:t>Јуни 2015 год.  – 7 </a:t>
            </a:r>
            <a:r>
              <a:rPr lang="mk-MK" dirty="0" smtClean="0"/>
              <a:t>возила</a:t>
            </a:r>
          </a:p>
          <a:p>
            <a:pPr lvl="1"/>
            <a:r>
              <a:rPr lang="mk-MK" dirty="0" smtClean="0"/>
              <a:t>	</a:t>
            </a:r>
            <a:r>
              <a:rPr lang="mk-MK" b="1" dirty="0" smtClean="0"/>
              <a:t>Вкупно 45 хибридни возила</a:t>
            </a:r>
            <a:endParaRPr lang="mk-MK" b="1" dirty="0" smtClean="0"/>
          </a:p>
          <a:p>
            <a:pPr marL="285750" indent="-285750">
              <a:buFontTx/>
              <a:buChar char="-"/>
            </a:pPr>
            <a:endParaRPr lang="mk-MK" dirty="0" smtClean="0"/>
          </a:p>
          <a:p>
            <a:pPr marL="285750" indent="-285750">
              <a:buFontTx/>
              <a:buChar char="-"/>
            </a:pPr>
            <a:r>
              <a:rPr lang="ru-RU" u="none" strike="noStrike" dirty="0" smtClean="0">
                <a:effectLst/>
              </a:rPr>
              <a:t>заклучно со 31.07.2015 </a:t>
            </a:r>
            <a:r>
              <a:rPr lang="mk-MK" dirty="0" smtClean="0"/>
              <a:t>преку овластените импортери </a:t>
            </a:r>
            <a:r>
              <a:rPr lang="ru-RU" u="none" strike="noStrike" dirty="0" smtClean="0">
                <a:effectLst/>
              </a:rPr>
              <a:t>увезени се 7 електрични возила од кои 2</a:t>
            </a:r>
            <a:r>
              <a:rPr lang="en-US" u="none" strike="noStrike" dirty="0" smtClean="0">
                <a:effectLst/>
              </a:rPr>
              <a:t> </a:t>
            </a:r>
            <a:r>
              <a:rPr lang="mk-MK" u="none" strike="noStrike" dirty="0" smtClean="0">
                <a:effectLst/>
              </a:rPr>
              <a:t>возила</a:t>
            </a:r>
            <a:r>
              <a:rPr lang="ru-RU" u="none" strike="noStrike" dirty="0" smtClean="0">
                <a:effectLst/>
              </a:rPr>
              <a:t> iMiEV (Mitsubis</a:t>
            </a:r>
            <a:r>
              <a:rPr lang="en-US" u="none" strike="noStrike" dirty="0" smtClean="0">
                <a:effectLst/>
              </a:rPr>
              <a:t>h</a:t>
            </a:r>
            <a:r>
              <a:rPr lang="ru-RU" u="none" strike="noStrike" dirty="0" smtClean="0">
                <a:effectLst/>
              </a:rPr>
              <a:t>i) и 5 возила eUP (Volkswagen)</a:t>
            </a:r>
            <a:endParaRPr lang="ru-RU" b="0" i="0" u="none" strike="noStrike" dirty="0" smtClean="0">
              <a:solidFill>
                <a:srgbClr val="000000"/>
              </a:solidFill>
              <a:effectLst/>
              <a:latin typeface="Calibri"/>
            </a:endParaRPr>
          </a:p>
          <a:p>
            <a:pPr marL="285750" indent="-285750">
              <a:buFontTx/>
              <a:buChar char="-"/>
            </a:pPr>
            <a:endParaRPr lang="mk-MK" dirty="0"/>
          </a:p>
          <a:p>
            <a:pPr marL="285750" indent="-285750">
              <a:buFontTx/>
              <a:buChar char="-"/>
            </a:pPr>
            <a:endParaRPr lang="mk-MK" dirty="0"/>
          </a:p>
        </p:txBody>
      </p:sp>
    </p:spTree>
    <p:extLst>
      <p:ext uri="{BB962C8B-B14F-4D97-AF65-F5344CB8AC3E}">
        <p14:creationId xmlns:p14="http://schemas.microsoft.com/office/powerpoint/2010/main" val="357576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k-MK" sz="2500" dirty="0" smtClean="0"/>
              <a:t>Конвертирани возила</a:t>
            </a:r>
            <a:br>
              <a:rPr lang="mk-MK" sz="2500" dirty="0" smtClean="0"/>
            </a:br>
            <a:r>
              <a:rPr lang="mk-MK" sz="2500" dirty="0" smtClean="0"/>
              <a:t> </a:t>
            </a:r>
            <a:r>
              <a:rPr lang="mk-MK" sz="2500" dirty="0" smtClean="0"/>
              <a:t>(од погон </a:t>
            </a:r>
            <a:r>
              <a:rPr lang="mk-MK" sz="2500" dirty="0" smtClean="0"/>
              <a:t>со внатрешно согорување во електричен)</a:t>
            </a:r>
            <a:endParaRPr lang="mk-MK" sz="25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86456"/>
            <a:ext cx="1728192" cy="546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1560" y="2787893"/>
            <a:ext cx="820891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mk-MK" dirty="0" smtClean="0"/>
              <a:t>Прва конверзија </a:t>
            </a:r>
            <a:r>
              <a:rPr lang="mk-MK" dirty="0" smtClean="0"/>
              <a:t>– </a:t>
            </a:r>
            <a:r>
              <a:rPr lang="en-US" dirty="0" smtClean="0"/>
              <a:t>Daewoo </a:t>
            </a:r>
            <a:r>
              <a:rPr lang="en-US" dirty="0" err="1" smtClean="0"/>
              <a:t>Matiz</a:t>
            </a:r>
            <a:r>
              <a:rPr lang="en-US" dirty="0" smtClean="0"/>
              <a:t> </a:t>
            </a:r>
            <a:r>
              <a:rPr lang="mk-MK" dirty="0" smtClean="0"/>
              <a:t>на </a:t>
            </a:r>
            <a:r>
              <a:rPr lang="mk-MK" dirty="0" smtClean="0"/>
              <a:t>г-дин </a:t>
            </a:r>
            <a:r>
              <a:rPr lang="mk-MK" dirty="0" smtClean="0"/>
              <a:t>Ванчо Зрнцев (Анима) од Скопје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dirty="0" smtClean="0"/>
              <a:t>Fiat Cinquecento</a:t>
            </a:r>
            <a:r>
              <a:rPr lang="mk-MK" dirty="0" smtClean="0"/>
              <a:t> на г-дин Сашо Јовановски  (Гиза Електроника) од Скопје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dirty="0" err="1" smtClean="0"/>
              <a:t>Piaggio</a:t>
            </a:r>
            <a:r>
              <a:rPr lang="en-US" dirty="0" smtClean="0"/>
              <a:t> porter  </a:t>
            </a:r>
            <a:r>
              <a:rPr lang="mk-MK" dirty="0" smtClean="0"/>
              <a:t>на г-дин Трајчев Донев од Радовиш  во јули 2015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dirty="0" smtClean="0"/>
              <a:t>Seat </a:t>
            </a:r>
            <a:r>
              <a:rPr lang="en-US" dirty="0" err="1" smtClean="0"/>
              <a:t>Arosa</a:t>
            </a:r>
            <a:r>
              <a:rPr lang="en-US" dirty="0" smtClean="0"/>
              <a:t> </a:t>
            </a:r>
            <a:r>
              <a:rPr lang="mk-MK" dirty="0" smtClean="0"/>
              <a:t>на г-дин Љоки Абдулќерим од Тетово во август 2015 год.</a:t>
            </a:r>
          </a:p>
          <a:p>
            <a:pPr marL="285750" indent="-285750">
              <a:buFontTx/>
              <a:buChar char="-"/>
            </a:pPr>
            <a:endParaRPr lang="mk-MK" dirty="0"/>
          </a:p>
          <a:p>
            <a:pPr marL="285750" indent="-285750">
              <a:buFontTx/>
              <a:buChar char="-"/>
            </a:pPr>
            <a:endParaRPr lang="mk-MK" dirty="0" smtClean="0"/>
          </a:p>
          <a:p>
            <a:pPr marL="285750" indent="-285750">
              <a:buFontTx/>
              <a:buChar char="-"/>
            </a:pPr>
            <a:endParaRPr lang="mk-MK" dirty="0"/>
          </a:p>
        </p:txBody>
      </p:sp>
    </p:spTree>
    <p:extLst>
      <p:ext uri="{BB962C8B-B14F-4D97-AF65-F5344CB8AC3E}">
        <p14:creationId xmlns:p14="http://schemas.microsoft.com/office/powerpoint/2010/main" val="4042378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k-MK" sz="2500" dirty="0" smtClean="0"/>
              <a:t>Како да се забрза процесот ?</a:t>
            </a:r>
            <a:endParaRPr lang="mk-MK" sz="25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86456"/>
            <a:ext cx="1728192" cy="546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27228" y="2564904"/>
            <a:ext cx="76332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mk-MK" b="1" dirty="0" smtClean="0"/>
              <a:t>Воведување на Државна стратегија за интеграција на електричните возила</a:t>
            </a:r>
          </a:p>
          <a:p>
            <a:pPr marL="285750" indent="-285750">
              <a:buFontTx/>
              <a:buChar char="-"/>
            </a:pPr>
            <a:r>
              <a:rPr lang="mk-MK" dirty="0" smtClean="0"/>
              <a:t>Директно субвенционирање од државата при набавка на возилата од страна на граѓаните и правните субјекти</a:t>
            </a:r>
          </a:p>
          <a:p>
            <a:pPr marL="285750" indent="-285750">
              <a:buFontTx/>
              <a:buChar char="-"/>
            </a:pPr>
            <a:r>
              <a:rPr lang="mk-MK" dirty="0"/>
              <a:t>Б</a:t>
            </a:r>
            <a:r>
              <a:rPr lang="mk-MK" dirty="0" smtClean="0"/>
              <a:t>есплатни паркинзи (временски неограничени)</a:t>
            </a:r>
          </a:p>
          <a:p>
            <a:pPr marL="285750" indent="-285750">
              <a:buFontTx/>
              <a:buChar char="-"/>
            </a:pPr>
            <a:r>
              <a:rPr lang="mk-MK" dirty="0" smtClean="0"/>
              <a:t>Бесплатни патарини</a:t>
            </a:r>
          </a:p>
          <a:p>
            <a:pPr marL="285750" indent="-285750">
              <a:buFontTx/>
              <a:buChar char="-"/>
            </a:pPr>
            <a:r>
              <a:rPr lang="mk-MK" dirty="0" smtClean="0"/>
              <a:t>Намалени давачки при увоз на возилата</a:t>
            </a:r>
          </a:p>
          <a:p>
            <a:pPr marL="285750" indent="-285750">
              <a:buFontTx/>
              <a:buChar char="-"/>
            </a:pPr>
            <a:r>
              <a:rPr lang="mk-MK" dirty="0" smtClean="0"/>
              <a:t>Намалени давачки при регистрација</a:t>
            </a:r>
          </a:p>
          <a:p>
            <a:pPr marL="285750" indent="-285750">
              <a:buFontTx/>
              <a:buChar char="-"/>
            </a:pPr>
            <a:r>
              <a:rPr lang="mk-MK" dirty="0" smtClean="0"/>
              <a:t>Инфраструктура од полначи во урбаните центри (јавни паркинзи и катни гаражи, трговски центри, хотели итн.) и коридорите низ кој има најголем транзит на возила </a:t>
            </a:r>
          </a:p>
          <a:p>
            <a:pPr marL="285750" indent="-285750">
              <a:buFontTx/>
              <a:buChar char="-"/>
            </a:pPr>
            <a:endParaRPr lang="mk-MK" dirty="0"/>
          </a:p>
        </p:txBody>
      </p:sp>
    </p:spTree>
    <p:extLst>
      <p:ext uri="{BB962C8B-B14F-4D97-AF65-F5344CB8AC3E}">
        <p14:creationId xmlns:p14="http://schemas.microsoft.com/office/powerpoint/2010/main" val="134422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k-MK" sz="2500" dirty="0" smtClean="0"/>
              <a:t>Прв полнач за електрични возила во Македонија</a:t>
            </a:r>
            <a:endParaRPr lang="mk-MK" sz="25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86456"/>
            <a:ext cx="1728192" cy="546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348880"/>
            <a:ext cx="3061725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2" y="4941169"/>
            <a:ext cx="51125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pt-BR" b="1" dirty="0"/>
              <a:t>GPS coordinates: N 41.98761 E021.43340</a:t>
            </a:r>
            <a:endParaRPr lang="ru-RU" dirty="0" smtClean="0"/>
          </a:p>
          <a:p>
            <a:endParaRPr lang="mk-MK" dirty="0"/>
          </a:p>
        </p:txBody>
      </p:sp>
      <p:sp>
        <p:nvSpPr>
          <p:cNvPr id="4" name="TextBox 3"/>
          <p:cNvSpPr txBox="1"/>
          <p:nvPr/>
        </p:nvSpPr>
        <p:spPr>
          <a:xfrm>
            <a:off x="4139953" y="2780928"/>
            <a:ext cx="47007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dirty="0" smtClean="0"/>
              <a:t>Промовиран јули 2015 година</a:t>
            </a:r>
          </a:p>
          <a:p>
            <a:endParaRPr lang="mk-MK" dirty="0" smtClean="0"/>
          </a:p>
          <a:p>
            <a:r>
              <a:rPr lang="ru-RU" dirty="0" smtClean="0"/>
              <a:t>АЦ </a:t>
            </a:r>
            <a:r>
              <a:rPr lang="ru-RU" dirty="0"/>
              <a:t>полнач за електрични возила со 2 x 22 [kW] со </a:t>
            </a:r>
            <a:r>
              <a:rPr lang="ru-RU" dirty="0">
                <a:hlinkClick r:id="rId4" tooltip="http://bit.ly/1NTyxXX"/>
              </a:rPr>
              <a:t>MENNEKES конектор</a:t>
            </a:r>
            <a:endParaRPr lang="ru-RU" dirty="0"/>
          </a:p>
          <a:p>
            <a:endParaRPr lang="mk-MK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1024" y="4346026"/>
            <a:ext cx="2799664" cy="1836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465" y="1896390"/>
            <a:ext cx="798195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1570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sz="2500" dirty="0" smtClean="0"/>
              <a:t>Што понатаму?</a:t>
            </a:r>
            <a:endParaRPr lang="mk-MK" sz="25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86456"/>
            <a:ext cx="1728192" cy="546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3568" y="2060848"/>
            <a:ext cx="806489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mk-MK" dirty="0" smtClean="0"/>
              <a:t>Широка </a:t>
            </a:r>
            <a:r>
              <a:rPr lang="mk-MK" dirty="0" smtClean="0"/>
              <a:t>дебата за државна стратегија за електромобилноста во РМ (државни институции, високообразовни институции и граѓанскиот </a:t>
            </a:r>
            <a:r>
              <a:rPr lang="mk-MK" dirty="0" smtClean="0"/>
              <a:t>сектор)</a:t>
            </a:r>
            <a:r>
              <a:rPr lang="en-US" dirty="0" smtClean="0"/>
              <a:t>;</a:t>
            </a:r>
            <a:endParaRPr lang="mk-MK" dirty="0" smtClean="0"/>
          </a:p>
          <a:p>
            <a:pPr marL="285750" indent="-285750">
              <a:buFontTx/>
              <a:buChar char="-"/>
            </a:pPr>
            <a:r>
              <a:rPr lang="mk-MK" dirty="0" smtClean="0"/>
              <a:t>Поддршка на локалните власти за побрза интеграцијата на електричните и хибридни возила во општините</a:t>
            </a:r>
            <a:r>
              <a:rPr lang="en-US" dirty="0" smtClean="0"/>
              <a:t>;</a:t>
            </a:r>
            <a:endParaRPr lang="mk-MK" dirty="0" smtClean="0"/>
          </a:p>
          <a:p>
            <a:pPr marL="285750" indent="-285750">
              <a:buFontTx/>
              <a:buChar char="-"/>
            </a:pPr>
            <a:r>
              <a:rPr lang="mk-MK" dirty="0" smtClean="0"/>
              <a:t>Работилници </a:t>
            </a:r>
            <a:r>
              <a:rPr lang="mk-MK" dirty="0" smtClean="0"/>
              <a:t>, форуми</a:t>
            </a:r>
            <a:r>
              <a:rPr lang="en-US" dirty="0" smtClean="0"/>
              <a:t>;</a:t>
            </a:r>
            <a:endParaRPr lang="mk-MK" dirty="0" smtClean="0"/>
          </a:p>
          <a:p>
            <a:pPr marL="285750" indent="-285750">
              <a:buFontTx/>
              <a:buChar char="-"/>
            </a:pPr>
            <a:r>
              <a:rPr lang="mk-MK" dirty="0" smtClean="0"/>
              <a:t>Подигнување на свесноста меѓу најмладите за значењето на </a:t>
            </a:r>
            <a:r>
              <a:rPr lang="mk-MK" dirty="0" smtClean="0"/>
              <a:t>е-возилата (едукација во основни и средни училишта)</a:t>
            </a:r>
            <a:r>
              <a:rPr lang="en-US" dirty="0" smtClean="0"/>
              <a:t>;</a:t>
            </a:r>
            <a:endParaRPr lang="mk-MK" dirty="0" smtClean="0"/>
          </a:p>
          <a:p>
            <a:pPr marL="285750" indent="-285750">
              <a:buFontTx/>
              <a:buChar char="-"/>
            </a:pPr>
            <a:r>
              <a:rPr lang="mk-MK" dirty="0" smtClean="0"/>
              <a:t>Стратегија </a:t>
            </a:r>
            <a:r>
              <a:rPr lang="mk-MK" dirty="0"/>
              <a:t>во делот на електромобилноста кај високообразовните </a:t>
            </a:r>
            <a:r>
              <a:rPr lang="mk-MK" dirty="0" smtClean="0"/>
              <a:t>институции</a:t>
            </a:r>
            <a:r>
              <a:rPr lang="en-US" dirty="0" smtClean="0"/>
              <a:t>;</a:t>
            </a:r>
            <a:endParaRPr lang="mk-MK" dirty="0" smtClean="0"/>
          </a:p>
          <a:p>
            <a:pPr marL="285750" indent="-285750">
              <a:buFontTx/>
              <a:buChar char="-"/>
            </a:pPr>
            <a:r>
              <a:rPr lang="mk-MK" dirty="0" smtClean="0"/>
              <a:t>Инфраструктура од </a:t>
            </a:r>
            <a:r>
              <a:rPr lang="mk-MK" dirty="0" smtClean="0"/>
              <a:t>полначи</a:t>
            </a:r>
            <a:r>
              <a:rPr lang="en-US" dirty="0" smtClean="0"/>
              <a:t>;</a:t>
            </a:r>
            <a:endParaRPr lang="mk-MK" dirty="0" smtClean="0"/>
          </a:p>
          <a:p>
            <a:pPr marL="285750" indent="-285750">
              <a:buFontTx/>
              <a:buChar char="-"/>
            </a:pPr>
            <a:r>
              <a:rPr lang="mk-MK" dirty="0" smtClean="0"/>
              <a:t>Вклученост на општествено одговорни компании (Банки, дистрибутерски компании, еко-такси, еко-пица ...)</a:t>
            </a: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mk-MK" dirty="0" smtClean="0"/>
              <a:t>Можност за изработка на мали електрични возила (</a:t>
            </a:r>
            <a:r>
              <a:rPr lang="en-US" dirty="0" smtClean="0"/>
              <a:t>start-up</a:t>
            </a:r>
            <a:r>
              <a:rPr lang="mk-MK" dirty="0" smtClean="0"/>
              <a:t> програми)</a:t>
            </a:r>
            <a:endParaRPr lang="mk-MK" dirty="0" smtClean="0"/>
          </a:p>
          <a:p>
            <a:r>
              <a:rPr lang="mk-MK" dirty="0" smtClean="0"/>
              <a:t>............</a:t>
            </a:r>
            <a:endParaRPr lang="mk-MK" dirty="0" smtClean="0"/>
          </a:p>
          <a:p>
            <a:endParaRPr lang="mk-MK" dirty="0"/>
          </a:p>
        </p:txBody>
      </p:sp>
    </p:spTree>
    <p:extLst>
      <p:ext uri="{BB962C8B-B14F-4D97-AF65-F5344CB8AC3E}">
        <p14:creationId xmlns:p14="http://schemas.microsoft.com/office/powerpoint/2010/main" val="127150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274</TotalTime>
  <Words>633</Words>
  <Application>Microsoft Office PowerPoint</Application>
  <PresentationFormat>On-screen Show (4:3)</PresentationFormat>
  <Paragraphs>270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Waveform</vt:lpstr>
      <vt:lpstr>Електричните возила во РепубликаМакедонија</vt:lpstr>
      <vt:lpstr>Реална ситуација со загадувањето во РМ</vt:lpstr>
      <vt:lpstr>Причина ?</vt:lpstr>
      <vt:lpstr>Бенефитите од електричните возила</vt:lpstr>
      <vt:lpstr>Колку ги има ?</vt:lpstr>
      <vt:lpstr>Конвертирани возила  (од погон со внатрешно согорување во електричен)</vt:lpstr>
      <vt:lpstr>Како да се забрза процесот ?</vt:lpstr>
      <vt:lpstr>Прв полнач за електрични возила во Македонија</vt:lpstr>
      <vt:lpstr>Што понатаму?</vt:lpstr>
      <vt:lpstr>ВИ БЛАГОДАРАМ НА ВНИМАНИЕТО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Oliver Velkovski</dc:creator>
  <cp:lastModifiedBy>Oliver Velkovski</cp:lastModifiedBy>
  <cp:revision>31</cp:revision>
  <dcterms:created xsi:type="dcterms:W3CDTF">2015-09-14T18:34:12Z</dcterms:created>
  <dcterms:modified xsi:type="dcterms:W3CDTF">2015-09-17T21:47:05Z</dcterms:modified>
</cp:coreProperties>
</file>