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74" r:id="rId5"/>
    <p:sldId id="268" r:id="rId6"/>
    <p:sldId id="269" r:id="rId7"/>
    <p:sldId id="272" r:id="rId8"/>
    <p:sldId id="270" r:id="rId9"/>
    <p:sldId id="271" r:id="rId10"/>
    <p:sldId id="273" r:id="rId11"/>
    <p:sldId id="263" r:id="rId12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E819A5-3BB6-481C-A710-AA5513C7E589}" type="datetimeFigureOut">
              <a:rPr lang="mk-MK" smtClean="0"/>
              <a:pPr/>
              <a:t>07.06.2018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DA6F69-7FDF-4406-BD71-118AF4D8996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lektromobilnost.mk" TargetMode="External"/><Relationship Id="rId2" Type="http://schemas.openxmlformats.org/officeDocument/2006/relationships/hyperlink" Target="http://www.elektromobilnost.m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Намалување на загадувањето на воздухот со електромобилност</a:t>
            </a:r>
            <a:endParaRPr lang="mk-MK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5517232"/>
            <a:ext cx="5072608" cy="936104"/>
          </a:xfrm>
        </p:spPr>
        <p:txBody>
          <a:bodyPr>
            <a:normAutofit fontScale="92500" lnSpcReduction="10000"/>
          </a:bodyPr>
          <a:lstStyle/>
          <a:p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М-р Оливер Велковски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mk-MK" sz="1600" dirty="0" smtClean="0">
                <a:solidFill>
                  <a:schemeClr val="accent3">
                    <a:lumMod val="50000"/>
                  </a:schemeClr>
                </a:solidFill>
              </a:rPr>
              <a:t>Здружение на граѓани</a:t>
            </a:r>
          </a:p>
          <a:p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 Електромобилност Македонија</a:t>
            </a:r>
            <a:endParaRPr lang="mk-MK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Logo AHK Mazedoni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6312024"/>
            <a:ext cx="2518314" cy="545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029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29408"/>
            <a:ext cx="8208912" cy="5328592"/>
          </a:xfrm>
        </p:spPr>
        <p:txBody>
          <a:bodyPr>
            <a:normAutofit lnSpcReduction="10000"/>
          </a:bodyPr>
          <a:lstStyle/>
          <a:p>
            <a:r>
              <a:rPr lang="mk-MK" sz="2000" dirty="0" smtClean="0"/>
              <a:t>Едукација (основно, средно и високо образование)</a:t>
            </a:r>
            <a:r>
              <a:rPr lang="en-US" sz="2000" dirty="0" smtClean="0"/>
              <a:t>;</a:t>
            </a:r>
            <a:endParaRPr lang="mk-MK" sz="2000" dirty="0" smtClean="0"/>
          </a:p>
          <a:p>
            <a:r>
              <a:rPr lang="mk-MK" sz="2000" dirty="0" smtClean="0"/>
              <a:t>Фонд за субвенционирање (еколошки такси) – преку зголемување на еко.таксата од гориво, еко.таксите при регистрација да зависат од емисијата на штетни гасови (оние кои најмногу загадуваат најскапо плаќаат), еколошките такси при увоз да се плаќаат и за нови возила зависно од емисијата на штетни гасови ....</a:t>
            </a:r>
            <a:r>
              <a:rPr lang="en-US" sz="2000" dirty="0" smtClean="0"/>
              <a:t> ;</a:t>
            </a:r>
            <a:endParaRPr lang="mk-MK" sz="2000" dirty="0" smtClean="0"/>
          </a:p>
          <a:p>
            <a:r>
              <a:rPr lang="mk-MK" sz="2000" dirty="0" smtClean="0"/>
              <a:t>Промовирање на зелена енергија (либерализација на можноста за производство на елек.енергија од обновливи извори )</a:t>
            </a:r>
            <a:r>
              <a:rPr lang="en-US" sz="2000" dirty="0" smtClean="0"/>
              <a:t>;</a:t>
            </a:r>
            <a:endParaRPr lang="mk-MK" sz="2000" dirty="0" smtClean="0"/>
          </a:p>
          <a:p>
            <a:r>
              <a:rPr lang="mk-MK" sz="2000" dirty="0" smtClean="0"/>
              <a:t>Промена на законодавството во делот на увоз на стари возила</a:t>
            </a:r>
            <a:r>
              <a:rPr lang="en-US" sz="2000" dirty="0" smtClean="0"/>
              <a:t>;</a:t>
            </a:r>
            <a:endParaRPr lang="mk-MK" sz="2000" dirty="0" smtClean="0"/>
          </a:p>
          <a:p>
            <a:r>
              <a:rPr lang="mk-MK" sz="2000" dirty="0" smtClean="0"/>
              <a:t>Демотивирачка политика за употреба на дизел возилата и возилата со висок степен на емисија на штетни гасови</a:t>
            </a:r>
            <a:r>
              <a:rPr lang="en-US" sz="2000" dirty="0" smtClean="0"/>
              <a:t>;</a:t>
            </a:r>
            <a:endParaRPr lang="mk-MK" sz="2000" dirty="0" smtClean="0"/>
          </a:p>
          <a:p>
            <a:r>
              <a:rPr lang="mk-MK" sz="2000" dirty="0" smtClean="0"/>
              <a:t>Можност за изработка на мали електрични возила и конверзија од класично во електрично возило (</a:t>
            </a:r>
            <a:r>
              <a:rPr lang="en-US" sz="2000" dirty="0" smtClean="0"/>
              <a:t>start-up</a:t>
            </a:r>
            <a:r>
              <a:rPr lang="mk-MK" sz="2000" dirty="0" smtClean="0"/>
              <a:t> програми)</a:t>
            </a:r>
            <a:r>
              <a:rPr lang="en-US" sz="2000" dirty="0" smtClean="0"/>
              <a:t>.</a:t>
            </a:r>
          </a:p>
          <a:p>
            <a:r>
              <a:rPr lang="mk-MK" sz="2000" dirty="0" smtClean="0"/>
              <a:t>Усогласување со регулативите на ЕУ за намалување на емисиите на стакленички гасови и воспоставување на инфраструктура на алтернативни горива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/>
          </a:bodyPr>
          <a:lstStyle/>
          <a:p>
            <a:r>
              <a:rPr lang="mk-MK" sz="2500" dirty="0" smtClean="0">
                <a:solidFill>
                  <a:schemeClr val="tx1"/>
                </a:solidFill>
              </a:rPr>
              <a:t>Како може да ја промениме ситуација кон подобро?</a:t>
            </a:r>
            <a:endParaRPr lang="en-US" sz="2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2980920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>ВИ БЛАГОДАРАМ НА ВНИМАНИЕТО</a:t>
            </a:r>
            <a:b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www.elektromobilnost.mk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info@elektromobilnost.mk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https://www.facebook.com/elektromobilnost.makedonija/</a:t>
            </a:r>
            <a:b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mk-MK" sz="17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954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8136904" cy="5472608"/>
          </a:xfrm>
        </p:spPr>
        <p:txBody>
          <a:bodyPr>
            <a:normAutofit fontScale="90000"/>
          </a:bodyPr>
          <a:lstStyle/>
          <a:p>
            <a:pPr algn="l"/>
            <a:r>
              <a:rPr lang="mk-MK" sz="1800" dirty="0" smtClean="0">
                <a:solidFill>
                  <a:schemeClr val="tx1"/>
                </a:solidFill>
              </a:rPr>
              <a:t/>
            </a:r>
            <a:br>
              <a:rPr lang="mk-MK" sz="1800" dirty="0" smtClean="0">
                <a:solidFill>
                  <a:schemeClr val="tx1"/>
                </a:solidFill>
              </a:rPr>
            </a:br>
            <a:r>
              <a:rPr lang="mk-MK" sz="1800" dirty="0" smtClean="0">
                <a:solidFill>
                  <a:schemeClr val="tx1"/>
                </a:solidFill>
              </a:rPr>
              <a:t>- Цели - </a:t>
            </a:r>
            <a:r>
              <a:rPr lang="ru-RU" sz="1800" dirty="0" smtClean="0">
                <a:solidFill>
                  <a:schemeClr val="tx1"/>
                </a:solidFill>
              </a:rPr>
              <a:t>Промовирање на новите трендови во урбаниот транспорт </a:t>
            </a:r>
            <a:r>
              <a:rPr lang="mk-MK" sz="1800" dirty="0" smtClean="0">
                <a:solidFill>
                  <a:schemeClr val="tx1"/>
                </a:solidFill>
              </a:rPr>
              <a:t>преку промоција на</a:t>
            </a:r>
            <a:r>
              <a:rPr lang="ru-RU" sz="1800" dirty="0" smtClean="0">
                <a:solidFill>
                  <a:schemeClr val="tx1"/>
                </a:solidFill>
              </a:rPr>
              <a:t> електричните возила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 Активности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	* </a:t>
            </a:r>
            <a:r>
              <a:rPr lang="mk-MK" sz="1800" dirty="0" smtClean="0">
                <a:solidFill>
                  <a:schemeClr val="tx1"/>
                </a:solidFill>
              </a:rPr>
              <a:t>27.06.2013 година – Конференција – „Електричните возила нов тренд во мобилноста“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	* </a:t>
            </a:r>
            <a:r>
              <a:rPr lang="mk-MK" sz="1800" dirty="0" smtClean="0">
                <a:solidFill>
                  <a:schemeClr val="tx1"/>
                </a:solidFill>
              </a:rPr>
              <a:t>16.06.2014 год. – Работилница </a:t>
            </a:r>
            <a:r>
              <a:rPr lang="mk-MK" sz="1800" smtClean="0">
                <a:solidFill>
                  <a:schemeClr val="tx1"/>
                </a:solidFill>
              </a:rPr>
              <a:t>„Електричните возила </a:t>
            </a:r>
            <a:r>
              <a:rPr lang="mk-MK" sz="1800" dirty="0" smtClean="0">
                <a:solidFill>
                  <a:schemeClr val="tx1"/>
                </a:solidFill>
              </a:rPr>
              <a:t>како алтернатива во аерозагадувањето“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	* </a:t>
            </a:r>
            <a:r>
              <a:rPr lang="mk-MK" sz="1800" dirty="0" smtClean="0">
                <a:solidFill>
                  <a:schemeClr val="tx1"/>
                </a:solidFill>
              </a:rPr>
              <a:t>19.09.2014 год. – Електричен полигон 1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	* </a:t>
            </a:r>
            <a:r>
              <a:rPr lang="mk-MK" sz="1800" dirty="0" smtClean="0">
                <a:solidFill>
                  <a:schemeClr val="tx1"/>
                </a:solidFill>
              </a:rPr>
              <a:t>18.09.2015 год. – Конференција, Работилница, Електричен полигон 2 и Прво ЕКСПО за електрични возила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	* </a:t>
            </a:r>
            <a:r>
              <a:rPr lang="mk-MK" sz="1800" dirty="0" smtClean="0">
                <a:solidFill>
                  <a:schemeClr val="tx1"/>
                </a:solidFill>
              </a:rPr>
              <a:t>Септември 2016 год.  – Електричен полигон 3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	* </a:t>
            </a:r>
            <a:r>
              <a:rPr lang="mk-MK" sz="1800" dirty="0" smtClean="0">
                <a:solidFill>
                  <a:schemeClr val="tx1"/>
                </a:solidFill>
              </a:rPr>
              <a:t>19.09.2017 год. – Електричен полигон 4</a:t>
            </a:r>
            <a:br>
              <a:rPr lang="mk-MK" sz="1800" dirty="0" smtClean="0">
                <a:solidFill>
                  <a:schemeClr val="tx1"/>
                </a:solidFill>
              </a:rPr>
            </a:br>
            <a:r>
              <a:rPr lang="mk-MK" sz="1800" dirty="0" smtClean="0">
                <a:solidFill>
                  <a:schemeClr val="tx1"/>
                </a:solidFill>
              </a:rPr>
              <a:t/>
            </a:r>
            <a:br>
              <a:rPr lang="mk-MK" sz="1800" dirty="0" smtClean="0">
                <a:solidFill>
                  <a:schemeClr val="tx1"/>
                </a:solidFill>
              </a:rPr>
            </a:br>
            <a:r>
              <a:rPr lang="mk-MK" sz="1800" dirty="0" smtClean="0">
                <a:solidFill>
                  <a:schemeClr val="tx1"/>
                </a:solidFill>
              </a:rPr>
              <a:t>- учество на дебати, настани, подигнување на јавната свест преку социјални медиуми</a:t>
            </a:r>
            <a:br>
              <a:rPr lang="mk-MK" sz="1800" dirty="0" smtClean="0">
                <a:solidFill>
                  <a:schemeClr val="tx1"/>
                </a:solidFill>
              </a:rPr>
            </a:br>
            <a:r>
              <a:rPr lang="mk-MK" sz="1800" b="1" dirty="0" smtClean="0">
                <a:solidFill>
                  <a:schemeClr val="tx1"/>
                </a:solidFill>
              </a:rPr>
              <a:t/>
            </a:r>
            <a:br>
              <a:rPr lang="mk-MK" sz="1800" b="1" dirty="0" smtClean="0">
                <a:solidFill>
                  <a:schemeClr val="tx1"/>
                </a:solidFill>
              </a:rPr>
            </a:br>
            <a:r>
              <a:rPr lang="mk-MK" sz="1800" b="1" dirty="0" smtClean="0">
                <a:solidFill>
                  <a:schemeClr val="tx1"/>
                </a:solidFill>
              </a:rPr>
              <a:t>- иницијативи до државни институции и општини во насока на промоција на електромобилноста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mk-MK" sz="18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mk-MK" sz="18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mk-MK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620688"/>
            <a:ext cx="6400800" cy="432048"/>
          </a:xfrm>
        </p:spPr>
        <p:txBody>
          <a:bodyPr/>
          <a:lstStyle/>
          <a:p>
            <a:r>
              <a:rPr lang="mk-MK" dirty="0" smtClean="0">
                <a:solidFill>
                  <a:schemeClr val="tx1"/>
                </a:solidFill>
              </a:rPr>
              <a:t>Здружение на граѓани Електромобилност Македонија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9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/>
          </a:bodyPr>
          <a:lstStyle/>
          <a:p>
            <a:r>
              <a:rPr lang="mk-MK" sz="2500" dirty="0" smtClean="0"/>
              <a:t>Реална ситуација со аерозагадувањето во РМ</a:t>
            </a:r>
            <a:endParaRPr lang="mk-MK" sz="25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41020"/>
            <a:ext cx="674211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55071" y="6447819"/>
            <a:ext cx="3438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200" dirty="0" smtClean="0"/>
              <a:t>Извор</a:t>
            </a:r>
            <a:r>
              <a:rPr lang="en-US" sz="1200" dirty="0" smtClean="0"/>
              <a:t>:</a:t>
            </a:r>
            <a:r>
              <a:rPr lang="mk-MK" sz="1200" dirty="0" smtClean="0"/>
              <a:t> независен истражувачки центар </a:t>
            </a:r>
            <a:r>
              <a:rPr lang="en-US" sz="1200" dirty="0" err="1" smtClean="0"/>
              <a:t>Numbeo</a:t>
            </a:r>
            <a:endParaRPr lang="mk-MK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1013" y="3552219"/>
            <a:ext cx="4724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7135224"/>
              </p:ext>
            </p:extLst>
          </p:nvPr>
        </p:nvGraphicFramePr>
        <p:xfrm>
          <a:off x="251520" y="947124"/>
          <a:ext cx="3456385" cy="780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766"/>
                <a:gridCol w="937419"/>
                <a:gridCol w="858588"/>
                <a:gridCol w="1245612"/>
              </a:tblGrid>
              <a:tr h="268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Rank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Country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Pollution Index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Exp</a:t>
                      </a:r>
                      <a:r>
                        <a:rPr lang="en-US" sz="1200" u="none" strike="noStrike" dirty="0">
                          <a:effectLst/>
                        </a:rPr>
                        <a:t> Pollution Index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Macedonia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87.70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162.03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Monaco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85.87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155.91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Albania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 dirty="0">
                          <a:effectLst/>
                        </a:rPr>
                        <a:t>77.71</a:t>
                      </a:r>
                      <a:endParaRPr lang="mk-M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137.22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Russia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70.37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123.41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Ukraine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 dirty="0">
                          <a:effectLst/>
                        </a:rPr>
                        <a:t>70.31</a:t>
                      </a:r>
                      <a:endParaRPr lang="mk-M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123.65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Malta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70.27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123.75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Bulgaria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60.95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108.99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Serbia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57.53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99.81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9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Italy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57.43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98.64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Belgium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56.11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96.26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268474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Bosnia And Herzegovina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55.17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95.56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12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Romania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50.10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83.32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Poland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49.43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84.40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Greece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47.62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80.03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Spain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46.15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76.50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Hungary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45.70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78.27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France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45.24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75.68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Slovakia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44.54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76.61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268474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19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Czech Republic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42.66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72.75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Belarus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41.99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70.56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Latvia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38.24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63.28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22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Netherlands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34.67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56.37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268474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United Kingdom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33.81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55.09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Lithuania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32.84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54.48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Portugal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32.69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53.54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Austria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32.45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55.20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Croatia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31.26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51.80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Denmark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31.15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48.58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29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Slovenia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29.87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54.11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Germany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29.22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46.58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Ireland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28.88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50.10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32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Switzerland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24.34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40.51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Norway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22.41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36.15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Sweden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18.63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29.37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35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Finland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17.44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29.58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36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Estonia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14.98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30.50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  <a:tr h="135442"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37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Iceland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>
                          <a:effectLst/>
                        </a:rPr>
                        <a:t>13.78</a:t>
                      </a:r>
                      <a:endParaRPr lang="mk-MK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200" u="none" strike="noStrike" dirty="0">
                          <a:effectLst/>
                        </a:rPr>
                        <a:t>24.49</a:t>
                      </a:r>
                      <a:endParaRPr lang="mk-M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12" marR="3312" marT="3312" marB="0" anchor="ctr"/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913" y="1916832"/>
            <a:ext cx="47625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78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mk-MK" sz="2800" dirty="0" smtClean="0">
                <a:solidFill>
                  <a:schemeClr val="tx1"/>
                </a:solidFill>
              </a:rPr>
              <a:t>Реална ситуација со аерозагадувањето во РМ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1700" dirty="0" smtClean="0">
                <a:solidFill>
                  <a:schemeClr val="tx1"/>
                </a:solidFill>
              </a:rPr>
              <a:t/>
            </a:r>
            <a:br>
              <a:rPr lang="en-US" sz="1700" dirty="0" smtClean="0">
                <a:solidFill>
                  <a:schemeClr val="tx1"/>
                </a:solidFill>
              </a:rPr>
            </a:br>
            <a:r>
              <a:rPr lang="ru-RU" sz="1700" dirty="0" smtClean="0">
                <a:solidFill>
                  <a:schemeClr val="tx1"/>
                </a:solidFill>
              </a:rPr>
              <a:t>Пр</a:t>
            </a:r>
            <a:r>
              <a:rPr lang="mk-MK" sz="1700" dirty="0" smtClean="0">
                <a:solidFill>
                  <a:schemeClr val="tx1"/>
                </a:solidFill>
              </a:rPr>
              <a:t>и</a:t>
            </a:r>
            <a:r>
              <a:rPr lang="ru-RU" sz="1700" dirty="0" smtClean="0">
                <a:solidFill>
                  <a:schemeClr val="tx1"/>
                </a:solidFill>
              </a:rPr>
              <a:t>кажан </a:t>
            </a:r>
            <a:r>
              <a:rPr lang="ru-RU" sz="1700" dirty="0" smtClean="0">
                <a:solidFill>
                  <a:schemeClr val="tx1"/>
                </a:solidFill>
              </a:rPr>
              <a:t>датумот кога последен пат е регистрирано надминување на среднодневната гранична вредност (50 µg/m</a:t>
            </a:r>
            <a:r>
              <a:rPr lang="ru-RU" sz="1700" baseline="30000" dirty="0" smtClean="0">
                <a:solidFill>
                  <a:schemeClr val="tx1"/>
                </a:solidFill>
              </a:rPr>
              <a:t>3</a:t>
            </a:r>
            <a:r>
              <a:rPr lang="ru-RU" sz="1700" dirty="0" smtClean="0">
                <a:solidFill>
                  <a:schemeClr val="tx1"/>
                </a:solidFill>
              </a:rPr>
              <a:t>) за PM</a:t>
            </a:r>
            <a:r>
              <a:rPr lang="ru-RU" sz="1700" baseline="-25000" dirty="0" smtClean="0">
                <a:solidFill>
                  <a:schemeClr val="tx1"/>
                </a:solidFill>
              </a:rPr>
              <a:t>10,</a:t>
            </a:r>
            <a:r>
              <a:rPr lang="ru-RU" sz="1700" dirty="0" smtClean="0">
                <a:solidFill>
                  <a:schemeClr val="tx1"/>
                </a:solidFill>
              </a:rPr>
              <a:t> среднодневната концентрација на PM</a:t>
            </a:r>
            <a:r>
              <a:rPr lang="ru-RU" sz="1700" baseline="-25000" dirty="0" smtClean="0">
                <a:solidFill>
                  <a:schemeClr val="tx1"/>
                </a:solidFill>
              </a:rPr>
              <a:t>10</a:t>
            </a:r>
            <a:r>
              <a:rPr lang="ru-RU" sz="1700" dirty="0" smtClean="0">
                <a:solidFill>
                  <a:schemeClr val="tx1"/>
                </a:solidFill>
              </a:rPr>
              <a:t> тој ден, вкупниот број на надминувања на секое мерно место во тековната година и дозволениот број на надминувања на годишно ниво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204864"/>
            <a:ext cx="52673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516357" cy="4824536"/>
          </a:xfrm>
        </p:spPr>
        <p:txBody>
          <a:bodyPr>
            <a:normAutofit fontScale="55000" lnSpcReduction="20000"/>
          </a:bodyPr>
          <a:lstStyle/>
          <a:p>
            <a:endParaRPr lang="mk-MK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mk-MK" sz="3600" dirty="0" smtClean="0"/>
              <a:t>најголемото загадување на воздухот во Скопје со честички ПМ10 е во следниот сооднос</a:t>
            </a:r>
            <a:r>
              <a:rPr lang="en-US" sz="3600" dirty="0" smtClean="0"/>
              <a:t>:</a:t>
            </a:r>
          </a:p>
          <a:p>
            <a:pPr>
              <a:buNone/>
            </a:pPr>
            <a:endParaRPr lang="en-US" sz="3600" dirty="0" smtClean="0"/>
          </a:p>
          <a:p>
            <a:r>
              <a:rPr lang="mk-MK" sz="3600" dirty="0" smtClean="0"/>
              <a:t>затоплувањето на домаќинствата</a:t>
            </a:r>
            <a:r>
              <a:rPr lang="en-US" sz="3600" dirty="0" smtClean="0"/>
              <a:t> </a:t>
            </a:r>
            <a:r>
              <a:rPr lang="mk-MK" sz="3600" dirty="0" smtClean="0"/>
              <a:t>со 32 %.</a:t>
            </a:r>
          </a:p>
          <a:p>
            <a:r>
              <a:rPr lang="mk-MK" sz="3600" b="1" dirty="0" smtClean="0"/>
              <a:t>сообраќајот со 20 %, </a:t>
            </a:r>
          </a:p>
          <a:p>
            <a:r>
              <a:rPr lang="mk-MK" sz="3600" dirty="0" smtClean="0"/>
              <a:t>прашината создадена од неуредените површини, уличната прашина и прашината од градежните активности со 19 % </a:t>
            </a:r>
          </a:p>
          <a:p>
            <a:r>
              <a:rPr lang="mk-MK" sz="3600" dirty="0" smtClean="0"/>
              <a:t>индустријата – 18 %, </a:t>
            </a:r>
          </a:p>
          <a:p>
            <a:r>
              <a:rPr lang="mk-MK" sz="3600" dirty="0" smtClean="0"/>
              <a:t>сулфатните соли – 7 %, </a:t>
            </a:r>
          </a:p>
          <a:p>
            <a:r>
              <a:rPr lang="mk-MK" sz="3600" dirty="0" smtClean="0"/>
              <a:t>нитратните соли – 2 %, и</a:t>
            </a:r>
          </a:p>
          <a:p>
            <a:r>
              <a:rPr lang="mk-MK" sz="3600" dirty="0" smtClean="0"/>
              <a:t>прекуграничниот пренос на загадувачки супстанции – 2 %</a:t>
            </a:r>
          </a:p>
          <a:p>
            <a:endParaRPr lang="mk-MK" sz="3600" dirty="0" smtClean="0"/>
          </a:p>
          <a:p>
            <a:endParaRPr lang="mk-MK" sz="3600" dirty="0" smtClean="0"/>
          </a:p>
          <a:p>
            <a:endParaRPr lang="mk-MK" sz="1800" dirty="0" smtClean="0"/>
          </a:p>
          <a:p>
            <a:r>
              <a:rPr lang="mk-MK" sz="1800" dirty="0" smtClean="0"/>
              <a:t>Извор</a:t>
            </a:r>
            <a:r>
              <a:rPr lang="en-US" sz="1800" dirty="0" smtClean="0"/>
              <a:t>: </a:t>
            </a:r>
            <a:r>
              <a:rPr lang="mk-MK" sz="1800" dirty="0" smtClean="0"/>
              <a:t>Градот Скопје, во соработка со Финскиот институт за метеорологија, со Австриската агенција за животна средина и со Министерството за животна средина и просторно планирање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mk-MK" sz="2500" dirty="0" smtClean="0">
                <a:solidFill>
                  <a:schemeClr val="tx1"/>
                </a:solidFill>
              </a:rPr>
              <a:t>Реалните причини за аерозагадувањето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804389" cy="44973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Скопје е водечки град во Европа според загадувањето со помалите и поопасните ПМ 2.5 честички </a:t>
            </a:r>
          </a:p>
          <a:p>
            <a:endParaRPr lang="en-US" dirty="0" smtClean="0"/>
          </a:p>
          <a:p>
            <a:r>
              <a:rPr lang="ru-RU" dirty="0" smtClean="0"/>
              <a:t>во Скопје секој трет умира од загадениот воздух. Во просек, аерозагадувањето го крати животниот век за најмалку 4 години.</a:t>
            </a:r>
          </a:p>
          <a:p>
            <a:endParaRPr lang="en-US" dirty="0" smtClean="0"/>
          </a:p>
          <a:p>
            <a:r>
              <a:rPr lang="ru-RU" dirty="0" smtClean="0"/>
              <a:t>Светска Банка ја рангира Македонија на петто место во Европа според најмногу смртни случаи заради загадување со ПМ честички, со што се прави економска загуба од €253 милиони годишно или 3.2% од БДП.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200" dirty="0" smtClean="0"/>
              <a:t>Извор</a:t>
            </a:r>
            <a:r>
              <a:rPr lang="en-US" sz="1200" dirty="0" smtClean="0"/>
              <a:t>:</a:t>
            </a:r>
            <a:r>
              <a:rPr lang="mk-MK" sz="1200" dirty="0" smtClean="0"/>
              <a:t> </a:t>
            </a:r>
            <a:r>
              <a:rPr lang="ru-RU" sz="1200" dirty="0" smtClean="0"/>
              <a:t>Институтот за јавно здравје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mk-MK" sz="2500" dirty="0" smtClean="0">
                <a:solidFill>
                  <a:schemeClr val="tx1"/>
                </a:solidFill>
              </a:rPr>
              <a:t>Последици од аерозагадувањето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732381" cy="4497363"/>
          </a:xfrm>
        </p:spPr>
        <p:txBody>
          <a:bodyPr>
            <a:normAutofit fontScale="92500" lnSpcReduction="10000"/>
          </a:bodyPr>
          <a:lstStyle/>
          <a:p>
            <a:r>
              <a:rPr lang="mk-MK" sz="2000" dirty="0" smtClean="0"/>
              <a:t>о</a:t>
            </a:r>
            <a:r>
              <a:rPr lang="en-US" sz="2000" dirty="0" smtClean="0"/>
              <a:t>д </a:t>
            </a:r>
            <a:r>
              <a:rPr lang="en-US" sz="2000" dirty="0" err="1" smtClean="0"/>
              <a:t>вкупно</a:t>
            </a:r>
            <a:r>
              <a:rPr lang="en-US" sz="2000" dirty="0" smtClean="0"/>
              <a:t> 442.962 </a:t>
            </a:r>
            <a:r>
              <a:rPr lang="en-US" sz="2000" dirty="0" err="1" smtClean="0"/>
              <a:t>возила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попишани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b="1" dirty="0" smtClean="0"/>
              <a:t>63 </a:t>
            </a:r>
            <a:r>
              <a:rPr lang="en-US" sz="2000" b="1" dirty="0" err="1" smtClean="0"/>
              <a:t>возила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погонувани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на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електрична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енергија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кои</a:t>
            </a:r>
            <a:r>
              <a:rPr lang="en-US" sz="2000" dirty="0" smtClean="0"/>
              <a:t> 18 </a:t>
            </a:r>
            <a:r>
              <a:rPr lang="en-US" sz="2000" dirty="0" err="1" smtClean="0"/>
              <a:t>мотоцикли</a:t>
            </a:r>
            <a:r>
              <a:rPr lang="en-US" sz="2000" dirty="0" smtClean="0"/>
              <a:t>, </a:t>
            </a:r>
            <a:r>
              <a:rPr lang="en-US" sz="2000" b="1" dirty="0" smtClean="0"/>
              <a:t>33 </a:t>
            </a:r>
            <a:r>
              <a:rPr lang="en-US" sz="2000" b="1" dirty="0" err="1" smtClean="0"/>
              <a:t>патнички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автомобили</a:t>
            </a:r>
            <a:r>
              <a:rPr lang="en-US" sz="2000" dirty="0" smtClean="0"/>
              <a:t> (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вкупно</a:t>
            </a:r>
            <a:r>
              <a:rPr lang="en-US" sz="2000" dirty="0" smtClean="0"/>
              <a:t> 383.833 </a:t>
            </a:r>
            <a:r>
              <a:rPr lang="en-US" sz="2000" dirty="0" err="1" smtClean="0"/>
              <a:t>патнички</a:t>
            </a:r>
            <a:r>
              <a:rPr lang="en-US" sz="2000" dirty="0" smtClean="0"/>
              <a:t> </a:t>
            </a:r>
            <a:r>
              <a:rPr lang="en-US" sz="2000" dirty="0" err="1" smtClean="0"/>
              <a:t>автомобили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заклучно</a:t>
            </a:r>
            <a:r>
              <a:rPr lang="en-US" sz="2000" dirty="0" smtClean="0"/>
              <a:t> </a:t>
            </a:r>
            <a:r>
              <a:rPr lang="en-US" sz="2000" dirty="0" err="1" smtClean="0"/>
              <a:t>со</a:t>
            </a:r>
            <a:r>
              <a:rPr lang="en-US" sz="2000" dirty="0" smtClean="0"/>
              <a:t> 31.12.2015 г.), </a:t>
            </a:r>
            <a:r>
              <a:rPr lang="en-US" sz="2000" dirty="0" err="1" smtClean="0"/>
              <a:t>еден</a:t>
            </a:r>
            <a:r>
              <a:rPr lang="en-US" sz="2000" dirty="0" smtClean="0"/>
              <a:t> </a:t>
            </a:r>
            <a:r>
              <a:rPr lang="en-US" sz="2000" dirty="0" err="1" smtClean="0"/>
              <a:t>автобус</a:t>
            </a:r>
            <a:r>
              <a:rPr lang="en-US" sz="2000" dirty="0" smtClean="0"/>
              <a:t>, 10 </a:t>
            </a:r>
            <a:r>
              <a:rPr lang="en-US" sz="2000" dirty="0" err="1" smtClean="0"/>
              <a:t>товарни</a:t>
            </a:r>
            <a:r>
              <a:rPr lang="en-US" sz="2000" dirty="0" smtClean="0"/>
              <a:t> </a:t>
            </a:r>
            <a:r>
              <a:rPr lang="en-US" sz="2000" dirty="0" err="1" smtClean="0"/>
              <a:t>автомобили</a:t>
            </a:r>
            <a:r>
              <a:rPr lang="en-US" sz="2000" dirty="0" smtClean="0"/>
              <a:t> и </a:t>
            </a:r>
            <a:r>
              <a:rPr lang="en-US" sz="2000" dirty="0" err="1" smtClean="0"/>
              <a:t>едно</a:t>
            </a:r>
            <a:r>
              <a:rPr lang="en-US" sz="2000" dirty="0" smtClean="0"/>
              <a:t> </a:t>
            </a:r>
            <a:r>
              <a:rPr lang="en-US" sz="2000" dirty="0" err="1" smtClean="0"/>
              <a:t>влечно</a:t>
            </a:r>
            <a:r>
              <a:rPr lang="en-US" sz="2000" dirty="0" smtClean="0"/>
              <a:t> </a:t>
            </a:r>
            <a:r>
              <a:rPr lang="en-US" sz="2000" dirty="0" err="1" smtClean="0"/>
              <a:t>возило</a:t>
            </a:r>
            <a:r>
              <a:rPr lang="en-US" sz="2000" dirty="0" smtClean="0"/>
              <a:t>. </a:t>
            </a:r>
            <a:endParaRPr lang="mk-MK" sz="2000" dirty="0" smtClean="0"/>
          </a:p>
          <a:p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вкупно</a:t>
            </a:r>
            <a:r>
              <a:rPr lang="en-US" sz="2000" dirty="0" smtClean="0"/>
              <a:t> </a:t>
            </a:r>
            <a:r>
              <a:rPr lang="en-US" sz="2000" b="1" dirty="0" smtClean="0"/>
              <a:t>383.833 </a:t>
            </a:r>
            <a:r>
              <a:rPr lang="en-US" sz="2000" b="1" dirty="0" err="1" smtClean="0"/>
              <a:t>патнички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автомобили</a:t>
            </a:r>
            <a:r>
              <a:rPr lang="en-US" sz="2000" dirty="0" smtClean="0"/>
              <a:t> (</a:t>
            </a:r>
            <a:r>
              <a:rPr lang="en-US" sz="2000" dirty="0" err="1" smtClean="0"/>
              <a:t>согласно</a:t>
            </a:r>
            <a:r>
              <a:rPr lang="en-US" sz="2000" dirty="0" smtClean="0"/>
              <a:t> </a:t>
            </a:r>
            <a:r>
              <a:rPr lang="en-US" sz="2000" dirty="0" err="1" smtClean="0"/>
              <a:t>статистиката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31.12.2015 </a:t>
            </a:r>
            <a:r>
              <a:rPr lang="en-US" sz="2000" dirty="0" err="1" smtClean="0"/>
              <a:t>година</a:t>
            </a:r>
            <a:r>
              <a:rPr lang="en-US" sz="2000" dirty="0" smtClean="0"/>
              <a:t>) </a:t>
            </a:r>
            <a:r>
              <a:rPr lang="en-US" sz="2000" dirty="0" err="1" smtClean="0"/>
              <a:t>околу</a:t>
            </a:r>
            <a:r>
              <a:rPr lang="en-US" sz="2000" dirty="0" smtClean="0"/>
              <a:t> </a:t>
            </a:r>
            <a:r>
              <a:rPr lang="en-US" sz="2000" b="1" dirty="0" smtClean="0"/>
              <a:t>80</a:t>
            </a:r>
            <a:r>
              <a:rPr lang="en-US" sz="2000" dirty="0" smtClean="0"/>
              <a:t>% </a:t>
            </a:r>
            <a:r>
              <a:rPr lang="en-US" sz="2000" b="1" dirty="0" err="1" smtClean="0"/>
              <a:t>од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возниот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парк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во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Р.Македонија</a:t>
            </a:r>
            <a:r>
              <a:rPr lang="en-US" sz="2000" b="1" dirty="0" smtClean="0"/>
              <a:t> е </a:t>
            </a:r>
            <a:r>
              <a:rPr lang="en-US" sz="2000" b="1" dirty="0" err="1" smtClean="0"/>
              <a:t>постар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од</a:t>
            </a:r>
            <a:r>
              <a:rPr lang="en-US" sz="2000" b="1" dirty="0" smtClean="0"/>
              <a:t> 10 г</a:t>
            </a:r>
            <a:r>
              <a:rPr lang="en-US" sz="2000" dirty="0" smtClean="0"/>
              <a:t>. а </a:t>
            </a:r>
            <a:r>
              <a:rPr lang="en-US" sz="2000" dirty="0" err="1" smtClean="0"/>
              <a:t>само</a:t>
            </a:r>
            <a:r>
              <a:rPr lang="en-US" sz="2000" dirty="0" smtClean="0"/>
              <a:t> 4,6%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патничките</a:t>
            </a:r>
            <a:r>
              <a:rPr lang="en-US" sz="2000" dirty="0" smtClean="0"/>
              <a:t> </a:t>
            </a:r>
            <a:r>
              <a:rPr lang="en-US" sz="2000" dirty="0" err="1" smtClean="0"/>
              <a:t>автомобили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со</a:t>
            </a:r>
            <a:r>
              <a:rPr lang="en-US" sz="2000" dirty="0" smtClean="0"/>
              <a:t> </a:t>
            </a:r>
            <a:r>
              <a:rPr lang="en-US" sz="2000" dirty="0" err="1" smtClean="0"/>
              <a:t>старост</a:t>
            </a:r>
            <a:r>
              <a:rPr lang="en-US" sz="2000" dirty="0" smtClean="0"/>
              <a:t> </a:t>
            </a:r>
            <a:r>
              <a:rPr lang="en-US" sz="2000" dirty="0" err="1" smtClean="0"/>
              <a:t>до</a:t>
            </a:r>
            <a:r>
              <a:rPr lang="en-US" sz="2000" dirty="0" smtClean="0"/>
              <a:t> 5 </a:t>
            </a:r>
            <a:r>
              <a:rPr lang="en-US" sz="2000" dirty="0" err="1" smtClean="0"/>
              <a:t>години</a:t>
            </a:r>
            <a:r>
              <a:rPr lang="mk-MK" sz="2000" dirty="0" smtClean="0"/>
              <a:t>.</a:t>
            </a:r>
          </a:p>
          <a:p>
            <a:endParaRPr lang="mk-MK" dirty="0" smtClean="0"/>
          </a:p>
          <a:p>
            <a:r>
              <a:rPr lang="mk-MK" sz="2100" dirty="0" smtClean="0"/>
              <a:t>Во 2018 г. состојбата со бројот на електрични и приклучни хибридни возила суеште занемарливо мал (неофицијално околу 200 возила) и 9 јавни полначи (8 во Скопје и еден во Кочани)</a:t>
            </a:r>
          </a:p>
          <a:p>
            <a:endParaRPr lang="mk-MK" dirty="0" smtClean="0"/>
          </a:p>
          <a:p>
            <a:endParaRPr lang="mk-MK" dirty="0" smtClean="0"/>
          </a:p>
          <a:p>
            <a:r>
              <a:rPr lang="mk-MK" sz="1200" dirty="0" smtClean="0"/>
              <a:t>Државен завод за статистика заклучно со 31.12.2015 г.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mk-MK" sz="2500" dirty="0" smtClean="0">
                <a:solidFill>
                  <a:schemeClr val="tx1"/>
                </a:solidFill>
              </a:rPr>
              <a:t>Причини зошто сообраќајот влијае со 20% во аерозагадувањето?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660373" cy="4641379"/>
          </a:xfrm>
        </p:spPr>
        <p:txBody>
          <a:bodyPr/>
          <a:lstStyle/>
          <a:p>
            <a:endParaRPr lang="mk-MK" sz="2300" dirty="0" smtClean="0"/>
          </a:p>
          <a:p>
            <a:r>
              <a:rPr lang="mk-MK" sz="2300" dirty="0" smtClean="0"/>
              <a:t>Намалување на зависноста од фосилни горива</a:t>
            </a:r>
          </a:p>
          <a:p>
            <a:r>
              <a:rPr lang="mk-MK" sz="2300" dirty="0" smtClean="0"/>
              <a:t>Директно не го загадува воздухот и животната средина</a:t>
            </a:r>
          </a:p>
          <a:p>
            <a:r>
              <a:rPr lang="mk-MK" dirty="0" smtClean="0"/>
              <a:t>Енергетски поефикасни од класичните возила (околу 1</a:t>
            </a:r>
            <a:r>
              <a:rPr lang="en-US" dirty="0" smtClean="0"/>
              <a:t>:3</a:t>
            </a:r>
            <a:r>
              <a:rPr lang="mk-MK" dirty="0" smtClean="0"/>
              <a:t> во корист на е-возилата</a:t>
            </a:r>
            <a:r>
              <a:rPr lang="en-US" dirty="0" smtClean="0"/>
              <a:t>)</a:t>
            </a:r>
          </a:p>
          <a:p>
            <a:r>
              <a:rPr lang="mk-MK" dirty="0" smtClean="0"/>
              <a:t>Намалување на бучавата во урбаните центри</a:t>
            </a:r>
          </a:p>
          <a:p>
            <a:r>
              <a:rPr lang="mk-MK" dirty="0" smtClean="0"/>
              <a:t>Поевтини за оддржување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mk-MK" sz="2500" dirty="0" smtClean="0">
                <a:solidFill>
                  <a:schemeClr val="tx1"/>
                </a:solidFill>
              </a:rPr>
              <a:t>Значењето на електромобилите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40768"/>
            <a:ext cx="7948405" cy="4968552"/>
          </a:xfrm>
        </p:spPr>
        <p:txBody>
          <a:bodyPr>
            <a:normAutofit/>
          </a:bodyPr>
          <a:lstStyle/>
          <a:p>
            <a:r>
              <a:rPr lang="mk-MK" sz="2000" b="1" dirty="0" smtClean="0"/>
              <a:t>Државна стратегија за електромобилност</a:t>
            </a:r>
          </a:p>
          <a:p>
            <a:r>
              <a:rPr lang="mk-MK" sz="2000" dirty="0" smtClean="0"/>
              <a:t>Инфраструктура од полначи низ целата држава</a:t>
            </a:r>
          </a:p>
          <a:p>
            <a:r>
              <a:rPr lang="mk-MK" sz="2000" dirty="0" smtClean="0"/>
              <a:t>Субвенции за набавка на електрични и приклучни хибридни возила и е-возила од различни рангови (е-скутери, е-велосипеди, конверзирани е-возила, е-автобуси, товарни е-возила....)</a:t>
            </a:r>
          </a:p>
          <a:p>
            <a:r>
              <a:rPr lang="mk-MK" sz="2000" dirty="0" smtClean="0"/>
              <a:t>Мотивациони бенефиции за идните и актуелни сопственици на е-возила (бесплатни паркинзи, бесплатни патарини, намалени трошоци за регистрација, намалени увозни трошоци (ддв од 18% на 5%)....)</a:t>
            </a:r>
          </a:p>
          <a:p>
            <a:r>
              <a:rPr lang="mk-MK" sz="2000" dirty="0" smtClean="0"/>
              <a:t>Електрификација на јавниот транспорт</a:t>
            </a:r>
          </a:p>
          <a:p>
            <a:r>
              <a:rPr lang="mk-MK" sz="2000" dirty="0" smtClean="0"/>
              <a:t>Стимулативни мерки за компаниите за замена на застарениот возен парк со е-возила (такси компании, дистрибутивни и транспортни комп</a:t>
            </a:r>
            <a:r>
              <a:rPr lang="en-US" sz="2000" dirty="0" smtClean="0"/>
              <a:t>a</a:t>
            </a:r>
            <a:r>
              <a:rPr lang="mk-MK" sz="2000" dirty="0" smtClean="0"/>
              <a:t>нии, поштенски сервиси .....)</a:t>
            </a:r>
            <a:endParaRPr lang="en-US" sz="2000" dirty="0" smtClean="0"/>
          </a:p>
          <a:p>
            <a:r>
              <a:rPr lang="mk-MK" sz="2000" dirty="0" smtClean="0"/>
              <a:t>Набавка на е-возила за потребите на јавната администрација</a:t>
            </a:r>
            <a:r>
              <a:rPr lang="en-US" sz="2000" dirty="0" smtClean="0"/>
              <a:t>;</a:t>
            </a:r>
            <a:endParaRPr lang="mk-MK" sz="2000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/>
          </a:bodyPr>
          <a:lstStyle/>
          <a:p>
            <a:r>
              <a:rPr lang="mk-MK" sz="2500" dirty="0" smtClean="0">
                <a:solidFill>
                  <a:schemeClr val="tx1"/>
                </a:solidFill>
              </a:rPr>
              <a:t>Како може да ја промениме ситуација кон подобро?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6456"/>
            <a:ext cx="1728192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563</TotalTime>
  <Words>734</Words>
  <Application>Microsoft Office PowerPoint</Application>
  <PresentationFormat>On-screen Show (4:3)</PresentationFormat>
  <Paragraphs>220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Намалување на загадувањето на воздухот со електромобилност</vt:lpstr>
      <vt:lpstr> - Цели - Промовирање на новите трендови во урбаниот транспорт преку промоција на електричните возила - Активности:  * 27.06.2013 година – Конференција – „Електричните возила нов тренд во мобилноста“  * 16.06.2014 год. – Работилница „Електричните возила како алтернатива во аерозагадувањето“  * 19.09.2014 год. – Електричен полигон 1  * 18.09.2015 год. – Конференција, Работилница, Електричен полигон 2 и Прво ЕКСПО за електрични возила  * Септември 2016 год.  – Електричен полигон 3  * 19.09.2017 год. – Електричен полигон 4  - учество на дебати, настани, подигнување на јавната свест преку социјални медиуми  - иницијативи до државни институции и општини во насока на промоција на електромобилноста   </vt:lpstr>
      <vt:lpstr>Реална ситуација со аерозагадувањето во РМ</vt:lpstr>
      <vt:lpstr>Реална ситуација со аерозагадувањето во РМ  Прикажан датумот кога последен пат е регистрирано надминување на среднодневната гранична вредност (50 µg/m3) за PM10, среднодневната концентрација на PM10 тој ден, вкупниот број на надминувања на секое мерно место во тековната година и дозволениот број на надминувања на годишно ниво </vt:lpstr>
      <vt:lpstr>Реалните причини за аерозагадувањето</vt:lpstr>
      <vt:lpstr>Последици од аерозагадувањето</vt:lpstr>
      <vt:lpstr>Причини зошто сообраќајот влијае со 20% во аерозагадувањето?</vt:lpstr>
      <vt:lpstr>Значењето на електромобилите</vt:lpstr>
      <vt:lpstr>Како може да ја промениме ситуација кон подобро?</vt:lpstr>
      <vt:lpstr>Како може да ја промениме ситуација кон подобро?</vt:lpstr>
      <vt:lpstr>    ВИ БЛАГОДАРАМ НА ВНИМАНИЕТО       www.elektromobilnost.mk info@elektromobilnost.mk https://www.facebook.com/elektromobilnost.makedonija/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Velkovski</dc:creator>
  <cp:lastModifiedBy>ovelkovski</cp:lastModifiedBy>
  <cp:revision>69</cp:revision>
  <dcterms:created xsi:type="dcterms:W3CDTF">2015-09-14T18:34:12Z</dcterms:created>
  <dcterms:modified xsi:type="dcterms:W3CDTF">2018-06-07T14:55:22Z</dcterms:modified>
</cp:coreProperties>
</file>